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aleway"/>
      <p:regular r:id="rId43"/>
      <p:bold r:id="rId44"/>
      <p:italic r:id="rId45"/>
      <p:boldItalic r:id="rId46"/>
    </p:embeddedFont>
    <p:embeddedFont>
      <p:font typeface="Lato"/>
      <p:regular r:id="rId47"/>
      <p:bold r:id="rId48"/>
      <p:italic r:id="rId49"/>
      <p:boldItalic r:id="rId50"/>
    </p:embeddedFont>
    <p:embeddedFont>
      <p:font typeface="Source Sans Pr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ansPro-regular.fntdata"/><Relationship Id="rId50" Type="http://schemas.openxmlformats.org/officeDocument/2006/relationships/font" Target="fonts/Lato-boldItalic.fntdata"/><Relationship Id="rId53" Type="http://schemas.openxmlformats.org/officeDocument/2006/relationships/font" Target="fonts/SourceSansPro-italic.fntdata"/><Relationship Id="rId52" Type="http://schemas.openxmlformats.org/officeDocument/2006/relationships/font" Target="fonts/SourceSansPr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SourceSansPr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home.web.cern.ch/topics/birth-web" TargetMode="External"/><Relationship Id="rId4" Type="http://schemas.openxmlformats.org/officeDocument/2006/relationships/hyperlink" Target="http://en.wikipedia.org/wiki/Tim_Berners-Lee" TargetMode="External"/><Relationship Id="rId5" Type="http://schemas.openxmlformats.org/officeDocument/2006/relationships/hyperlink" Target="http://thenextweb.com/insider/2011/08/06/how-the-world-wide-web-was-nearly-called-the-information-mesh/#!xKjBQ" TargetMode="External"/><Relationship Id="rId6" Type="http://schemas.openxmlformats.org/officeDocument/2006/relationships/image" Target="../media/image7.png"/><Relationship Id="rId7" Type="http://schemas.openxmlformats.org/officeDocument/2006/relationships/hyperlink" Target="https://www.w3.org/History/1989/proposal.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w3.org/standards/"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B3B3B3"/>
            </a:gs>
          </a:gsLst>
          <a:path path="circle">
            <a:fillToRect b="50%" l="50%" r="50%" t="50%"/>
          </a:path>
          <a:tileRect/>
        </a:gra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228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200"/>
              <a:buNone/>
            </a:pPr>
            <a:r>
              <a:rPr lang="en" sz="1800">
                <a:solidFill>
                  <a:srgbClr val="7F6000"/>
                </a:solidFill>
              </a:rPr>
              <a:t>Web 3.0 Science </a:t>
            </a:r>
            <a:endParaRPr sz="1800">
              <a:solidFill>
                <a:srgbClr val="7F6000"/>
              </a:solidFill>
            </a:endParaRPr>
          </a:p>
          <a:p>
            <a:pPr indent="0" lvl="0" marL="0" rtl="0" algn="ctr">
              <a:lnSpc>
                <a:spcPct val="100000"/>
              </a:lnSpc>
              <a:spcBef>
                <a:spcPts val="0"/>
              </a:spcBef>
              <a:spcAft>
                <a:spcPts val="0"/>
              </a:spcAft>
              <a:buSzPts val="4200"/>
              <a:buNone/>
            </a:pPr>
            <a:r>
              <a:rPr lang="en" sz="1800">
                <a:solidFill>
                  <a:srgbClr val="7F6000"/>
                </a:solidFill>
              </a:rPr>
              <a:t>(Semantics &amp; Knowledge)</a:t>
            </a:r>
            <a:endParaRPr sz="1800">
              <a:solidFill>
                <a:srgbClr val="7F6000"/>
              </a:solidFill>
            </a:endParaRPr>
          </a:p>
          <a:p>
            <a:pPr indent="0" lvl="0" marL="0" rtl="0" algn="ctr">
              <a:lnSpc>
                <a:spcPct val="100000"/>
              </a:lnSpc>
              <a:spcBef>
                <a:spcPts val="0"/>
              </a:spcBef>
              <a:spcAft>
                <a:spcPts val="0"/>
              </a:spcAft>
              <a:buSzPts val="4200"/>
              <a:buNone/>
            </a:pPr>
            <a:r>
              <a:t/>
            </a:r>
            <a:endParaRPr sz="3000">
              <a:solidFill>
                <a:srgbClr val="7F6000"/>
              </a:solidFill>
            </a:endParaRPr>
          </a:p>
          <a:p>
            <a:pPr indent="0" lvl="0" marL="0" rtl="0" algn="ctr">
              <a:lnSpc>
                <a:spcPct val="100000"/>
              </a:lnSpc>
              <a:spcBef>
                <a:spcPts val="0"/>
              </a:spcBef>
              <a:spcAft>
                <a:spcPts val="0"/>
              </a:spcAft>
              <a:buSzPts val="4200"/>
              <a:buNone/>
            </a:pPr>
            <a:r>
              <a:rPr lang="en" sz="3000">
                <a:solidFill>
                  <a:srgbClr val="7F6000"/>
                </a:solidFill>
              </a:rPr>
              <a:t>Introduction </a:t>
            </a:r>
            <a:endParaRPr sz="3000">
              <a:solidFill>
                <a:srgbClr val="7F6000"/>
              </a:solidFill>
            </a:endParaRPr>
          </a:p>
        </p:txBody>
      </p:sp>
      <p:sp>
        <p:nvSpPr>
          <p:cNvPr id="87" name="Google Shape;87;p13"/>
          <p:cNvSpPr txBox="1"/>
          <p:nvPr>
            <p:ph idx="1" type="subTitle"/>
          </p:nvPr>
        </p:nvSpPr>
        <p:spPr>
          <a:xfrm>
            <a:off x="729452" y="3523350"/>
            <a:ext cx="76881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
              <a:t>Dr. Saeedeh Shekarpour</a:t>
            </a:r>
            <a:endParaRPr/>
          </a:p>
        </p:txBody>
      </p:sp>
      <p:sp>
        <p:nvSpPr>
          <p:cNvPr id="88" name="Google Shape;88;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(1999) Web 2.0 (Social Web)</a:t>
            </a:r>
            <a:endParaRPr/>
          </a:p>
        </p:txBody>
      </p:sp>
      <p:sp>
        <p:nvSpPr>
          <p:cNvPr id="152" name="Google Shape;152;p2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sz="1800"/>
              <a:t>The web started to evolve from a broadcasting platform to an interactive media through use of blogs, applications and social media channels. </a:t>
            </a:r>
            <a:endParaRPr sz="1800"/>
          </a:p>
        </p:txBody>
      </p:sp>
      <p:sp>
        <p:nvSpPr>
          <p:cNvPr id="153" name="Google Shape;153;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Wikipedia (2001)</a:t>
            </a:r>
            <a:endParaRPr/>
          </a:p>
        </p:txBody>
      </p:sp>
      <p:sp>
        <p:nvSpPr>
          <p:cNvPr id="159" name="Google Shape;159;p23"/>
          <p:cNvSpPr txBox="1"/>
          <p:nvPr>
            <p:ph idx="1" type="body"/>
          </p:nvPr>
        </p:nvSpPr>
        <p:spPr>
          <a:xfrm>
            <a:off x="729450" y="2078875"/>
            <a:ext cx="4165200" cy="248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200">
                <a:solidFill>
                  <a:srgbClr val="000000"/>
                </a:solidFill>
                <a:latin typeface="Calibri"/>
                <a:ea typeface="Calibri"/>
                <a:cs typeface="Calibri"/>
                <a:sym typeface="Calibri"/>
              </a:rPr>
              <a:t>One of the first websites that allowed people to have a more interactive relationship with the Web.</a:t>
            </a:r>
            <a:endParaRPr sz="1200">
              <a:solidFill>
                <a:srgbClr val="000000"/>
              </a:solidFill>
              <a:latin typeface="Calibri"/>
              <a:ea typeface="Calibri"/>
              <a:cs typeface="Calibri"/>
              <a:sym typeface="Calibri"/>
            </a:endParaRPr>
          </a:p>
          <a:p>
            <a:pPr indent="0" lvl="0" marL="0" rtl="0" algn="l">
              <a:lnSpc>
                <a:spcPct val="115000"/>
              </a:lnSpc>
              <a:spcBef>
                <a:spcPts val="1600"/>
              </a:spcBef>
              <a:spcAft>
                <a:spcPts val="0"/>
              </a:spcAft>
              <a:buSzPts val="1300"/>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200">
                <a:solidFill>
                  <a:srgbClr val="000000"/>
                </a:solidFill>
                <a:latin typeface="Calibri"/>
                <a:ea typeface="Calibri"/>
                <a:cs typeface="Calibri"/>
                <a:sym typeface="Calibri"/>
              </a:rPr>
              <a:t>The free-access/free content Internet encyclopaedia is supported and hosted by the non-profit</a:t>
            </a:r>
            <a:endParaRPr sz="1200">
              <a:solidFill>
                <a:srgbClr val="000000"/>
              </a:solidFill>
              <a:latin typeface="Calibri"/>
              <a:ea typeface="Calibri"/>
              <a:cs typeface="Calibri"/>
              <a:sym typeface="Calibri"/>
            </a:endParaRPr>
          </a:p>
          <a:p>
            <a:pPr indent="0" lvl="0" marL="0" rtl="0" algn="l">
              <a:lnSpc>
                <a:spcPct val="115000"/>
              </a:lnSpc>
              <a:spcBef>
                <a:spcPts val="1600"/>
              </a:spcBef>
              <a:spcAft>
                <a:spcPts val="0"/>
              </a:spcAft>
              <a:buSzPts val="1300"/>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200">
                <a:solidFill>
                  <a:srgbClr val="000000"/>
                </a:solidFill>
                <a:latin typeface="Calibri"/>
                <a:ea typeface="Calibri"/>
                <a:cs typeface="Calibri"/>
                <a:sym typeface="Calibri"/>
              </a:rPr>
              <a:t>Wikimedia Foundation.</a:t>
            </a:r>
            <a:endParaRPr sz="1200">
              <a:solidFill>
                <a:srgbClr val="000000"/>
              </a:solidFill>
              <a:latin typeface="Calibri"/>
              <a:ea typeface="Calibri"/>
              <a:cs typeface="Calibri"/>
              <a:sym typeface="Calibri"/>
            </a:endParaRPr>
          </a:p>
          <a:p>
            <a:pPr indent="0" lvl="0" marL="0" rtl="0" algn="l">
              <a:lnSpc>
                <a:spcPct val="115000"/>
              </a:lnSpc>
              <a:spcBef>
                <a:spcPts val="1600"/>
              </a:spcBef>
              <a:spcAft>
                <a:spcPts val="0"/>
              </a:spcAft>
              <a:buSzPts val="1300"/>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1600"/>
              </a:spcAft>
              <a:buSzPts val="1300"/>
              <a:buNone/>
            </a:pPr>
            <a:r>
              <a:t/>
            </a:r>
            <a:endParaRPr/>
          </a:p>
        </p:txBody>
      </p:sp>
      <p:pic>
        <p:nvPicPr>
          <p:cNvPr id="160" name="Google Shape;160;p23"/>
          <p:cNvPicPr preferRelativeResize="0"/>
          <p:nvPr/>
        </p:nvPicPr>
        <p:blipFill rotWithShape="1">
          <a:blip r:embed="rId3">
            <a:alphaModFix/>
          </a:blip>
          <a:srcRect b="0" l="0" r="0" t="0"/>
          <a:stretch/>
        </p:blipFill>
        <p:spPr>
          <a:xfrm>
            <a:off x="5371250" y="1852100"/>
            <a:ext cx="3352800" cy="2714625"/>
          </a:xfrm>
          <a:prstGeom prst="rect">
            <a:avLst/>
          </a:prstGeom>
          <a:noFill/>
          <a:ln>
            <a:noFill/>
          </a:ln>
        </p:spPr>
      </p:pic>
      <p:sp>
        <p:nvSpPr>
          <p:cNvPr id="161" name="Google Shape;161;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Youtube (2005)</a:t>
            </a:r>
            <a:endParaRPr/>
          </a:p>
        </p:txBody>
      </p:sp>
      <p:sp>
        <p:nvSpPr>
          <p:cNvPr id="167" name="Google Shape;167;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8" name="Google Shape;168;p24"/>
          <p:cNvPicPr preferRelativeResize="0"/>
          <p:nvPr/>
        </p:nvPicPr>
        <p:blipFill rotWithShape="1">
          <a:blip r:embed="rId3">
            <a:alphaModFix/>
          </a:blip>
          <a:srcRect b="0" l="0" r="0" t="0"/>
          <a:stretch/>
        </p:blipFill>
        <p:spPr>
          <a:xfrm>
            <a:off x="2175850" y="2763925"/>
            <a:ext cx="5213389" cy="113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Twitter (2005)</a:t>
            </a:r>
            <a:endParaRPr/>
          </a:p>
        </p:txBody>
      </p:sp>
      <p:sp>
        <p:nvSpPr>
          <p:cNvPr id="174" name="Google Shape;174;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5" name="Google Shape;175;p25"/>
          <p:cNvPicPr preferRelativeResize="0"/>
          <p:nvPr/>
        </p:nvPicPr>
        <p:blipFill rotWithShape="1">
          <a:blip r:embed="rId3">
            <a:alphaModFix/>
          </a:blip>
          <a:srcRect b="0" l="0" r="0" t="0"/>
          <a:stretch/>
        </p:blipFill>
        <p:spPr>
          <a:xfrm>
            <a:off x="3758477" y="2702500"/>
            <a:ext cx="1887925" cy="1525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28570"/>
              </a:lnSpc>
              <a:spcBef>
                <a:spcPts val="0"/>
              </a:spcBef>
              <a:spcAft>
                <a:spcPts val="0"/>
              </a:spcAft>
              <a:buSzPts val="2600"/>
              <a:buNone/>
            </a:pPr>
            <a:r>
              <a:rPr lang="en" sz="1700">
                <a:solidFill>
                  <a:srgbClr val="000000"/>
                </a:solidFill>
                <a:latin typeface="Lato"/>
                <a:ea typeface="Lato"/>
                <a:cs typeface="Lato"/>
                <a:sym typeface="Lato"/>
              </a:rPr>
              <a:t>Limitations of the current Web</a:t>
            </a:r>
            <a:endParaRPr sz="1700">
              <a:solidFill>
                <a:srgbClr val="000000"/>
              </a:solidFill>
              <a:latin typeface="Lato"/>
              <a:ea typeface="Lato"/>
              <a:cs typeface="Lato"/>
              <a:sym typeface="Lato"/>
            </a:endParaRPr>
          </a:p>
          <a:p>
            <a:pPr indent="0" lvl="0" marL="0" rtl="0" algn="l">
              <a:lnSpc>
                <a:spcPct val="100000"/>
              </a:lnSpc>
              <a:spcBef>
                <a:spcPts val="400"/>
              </a:spcBef>
              <a:spcAft>
                <a:spcPts val="0"/>
              </a:spcAft>
              <a:buSzPts val="2600"/>
              <a:buNone/>
            </a:pPr>
            <a:r>
              <a:t/>
            </a:r>
            <a:endParaRPr/>
          </a:p>
        </p:txBody>
      </p:sp>
      <p:sp>
        <p:nvSpPr>
          <p:cNvPr id="181" name="Google Shape;181;p2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81000" lvl="0" marL="457200" rtl="0" algn="l">
              <a:lnSpc>
                <a:spcPct val="120000"/>
              </a:lnSpc>
              <a:spcBef>
                <a:spcPts val="0"/>
              </a:spcBef>
              <a:spcAft>
                <a:spcPts val="0"/>
              </a:spcAft>
              <a:buSzPts val="2400"/>
              <a:buChar char="●"/>
            </a:pPr>
            <a:r>
              <a:rPr lang="en" sz="2400">
                <a:solidFill>
                  <a:srgbClr val="222222"/>
                </a:solidFill>
              </a:rPr>
              <a:t>Finding relevant information</a:t>
            </a:r>
            <a:endParaRPr sz="2400">
              <a:solidFill>
                <a:srgbClr val="222222"/>
              </a:solidFill>
            </a:endParaRPr>
          </a:p>
          <a:p>
            <a:pPr indent="-381000" lvl="0" marL="457200" rtl="0" algn="l">
              <a:lnSpc>
                <a:spcPct val="120000"/>
              </a:lnSpc>
              <a:spcBef>
                <a:spcPts val="0"/>
              </a:spcBef>
              <a:spcAft>
                <a:spcPts val="0"/>
              </a:spcAft>
              <a:buClr>
                <a:srgbClr val="000000"/>
              </a:buClr>
              <a:buSzPts val="2400"/>
              <a:buChar char="●"/>
            </a:pPr>
            <a:r>
              <a:rPr lang="en" sz="2400">
                <a:solidFill>
                  <a:srgbClr val="222222"/>
                </a:solidFill>
              </a:rPr>
              <a:t>Extracting relevant information</a:t>
            </a:r>
            <a:endParaRPr sz="2400">
              <a:solidFill>
                <a:srgbClr val="222222"/>
              </a:solidFill>
            </a:endParaRPr>
          </a:p>
          <a:p>
            <a:pPr indent="-381000" lvl="0" marL="457200" rtl="0" algn="l">
              <a:lnSpc>
                <a:spcPct val="120000"/>
              </a:lnSpc>
              <a:spcBef>
                <a:spcPts val="0"/>
              </a:spcBef>
              <a:spcAft>
                <a:spcPts val="0"/>
              </a:spcAft>
              <a:buClr>
                <a:srgbClr val="000000"/>
              </a:buClr>
              <a:buSzPts val="2400"/>
              <a:buChar char="●"/>
            </a:pPr>
            <a:r>
              <a:rPr lang="en" sz="2400">
                <a:solidFill>
                  <a:srgbClr val="222222"/>
                </a:solidFill>
              </a:rPr>
              <a:t>Combining and reusing information</a:t>
            </a:r>
            <a:endParaRPr sz="2400">
              <a:solidFill>
                <a:srgbClr val="222222"/>
              </a:solidFill>
            </a:endParaRPr>
          </a:p>
          <a:p>
            <a:pPr indent="0" lvl="0" marL="457200" rtl="0" algn="l">
              <a:lnSpc>
                <a:spcPct val="128570"/>
              </a:lnSpc>
              <a:spcBef>
                <a:spcPts val="1500"/>
              </a:spcBef>
              <a:spcAft>
                <a:spcPts val="400"/>
              </a:spcAft>
              <a:buSzPts val="1300"/>
              <a:buNone/>
            </a:pPr>
            <a:r>
              <a:t/>
            </a:r>
            <a:endParaRPr sz="2400"/>
          </a:p>
        </p:txBody>
      </p:sp>
      <p:sp>
        <p:nvSpPr>
          <p:cNvPr id="182" name="Google Shape;182;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2600"/>
              <a:buNone/>
            </a:pPr>
            <a:r>
              <a:rPr lang="en" sz="2400">
                <a:solidFill>
                  <a:srgbClr val="222222"/>
                </a:solidFill>
              </a:rPr>
              <a:t>Finding relevant information</a:t>
            </a:r>
            <a:endParaRPr sz="2400">
              <a:solidFill>
                <a:srgbClr val="222222"/>
              </a:solidFill>
            </a:endParaRPr>
          </a:p>
          <a:p>
            <a:pPr indent="0" lvl="0" marL="0" rtl="0" algn="l">
              <a:lnSpc>
                <a:spcPct val="100000"/>
              </a:lnSpc>
              <a:spcBef>
                <a:spcPts val="1500"/>
              </a:spcBef>
              <a:spcAft>
                <a:spcPts val="0"/>
              </a:spcAft>
              <a:buSzPts val="2600"/>
              <a:buNone/>
            </a:pPr>
            <a:r>
              <a:t/>
            </a:r>
            <a:endParaRPr/>
          </a:p>
        </p:txBody>
      </p:sp>
      <p:sp>
        <p:nvSpPr>
          <p:cNvPr id="188" name="Google Shape;188;p2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100">
                <a:solidFill>
                  <a:srgbClr val="000000"/>
                </a:solidFill>
                <a:latin typeface="Arial"/>
                <a:ea typeface="Arial"/>
                <a:cs typeface="Arial"/>
                <a:sym typeface="Arial"/>
              </a:rPr>
              <a:t>Finding information on the current Web is based on keyword search</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100">
                <a:solidFill>
                  <a:srgbClr val="000000"/>
                </a:solidFill>
                <a:latin typeface="Arial"/>
                <a:ea typeface="Arial"/>
                <a:cs typeface="Arial"/>
                <a:sym typeface="Arial"/>
              </a:rPr>
              <a:t>Keyword search has a limited recall and precision due to:</a:t>
            </a:r>
            <a:endParaRPr sz="1100">
              <a:solidFill>
                <a:srgbClr val="000000"/>
              </a:solidFill>
              <a:latin typeface="Arial"/>
              <a:ea typeface="Arial"/>
              <a:cs typeface="Arial"/>
              <a:sym typeface="Arial"/>
            </a:endParaRPr>
          </a:p>
          <a:p>
            <a:pPr indent="-298450" lvl="0" marL="838200" rtl="0" algn="l">
              <a:lnSpc>
                <a:spcPct val="115000"/>
              </a:lnSpc>
              <a:spcBef>
                <a:spcPts val="1600"/>
              </a:spcBef>
              <a:spcAft>
                <a:spcPts val="0"/>
              </a:spcAft>
              <a:buClr>
                <a:srgbClr val="000000"/>
              </a:buClr>
              <a:buSzPts val="1100"/>
              <a:buFont typeface="Arial"/>
              <a:buChar char="■"/>
            </a:pPr>
            <a:r>
              <a:rPr b="1" i="1" lang="en" sz="1100">
                <a:solidFill>
                  <a:srgbClr val="000000"/>
                </a:solidFill>
                <a:latin typeface="Arial"/>
                <a:ea typeface="Arial"/>
                <a:cs typeface="Arial"/>
                <a:sym typeface="Arial"/>
              </a:rPr>
              <a:t>Synonyms </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298450" lvl="1" marL="1676400" rtl="0" algn="l">
              <a:lnSpc>
                <a:spcPct val="115000"/>
              </a:lnSpc>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e.g. Searching information about “Cars” will ignore Web pages that contain the word “Automobiles” even though the information on these pages could be relevant</a:t>
            </a:r>
            <a:endParaRPr>
              <a:solidFill>
                <a:srgbClr val="000000"/>
              </a:solidFill>
              <a:latin typeface="Arial"/>
              <a:ea typeface="Arial"/>
              <a:cs typeface="Arial"/>
              <a:sym typeface="Arial"/>
            </a:endParaRPr>
          </a:p>
          <a:p>
            <a:pPr indent="-298450" lvl="0" marL="838200" rtl="0" algn="l">
              <a:lnSpc>
                <a:spcPct val="115000"/>
              </a:lnSpc>
              <a:spcBef>
                <a:spcPts val="0"/>
              </a:spcBef>
              <a:spcAft>
                <a:spcPts val="0"/>
              </a:spcAft>
              <a:buClr>
                <a:srgbClr val="000000"/>
              </a:buClr>
              <a:buSzPts val="1100"/>
              <a:buFont typeface="Arial"/>
              <a:buChar char="■"/>
            </a:pPr>
            <a:r>
              <a:rPr b="1" i="1" lang="en" sz="1100">
                <a:solidFill>
                  <a:srgbClr val="000000"/>
                </a:solidFill>
                <a:latin typeface="Arial"/>
                <a:ea typeface="Arial"/>
                <a:cs typeface="Arial"/>
                <a:sym typeface="Arial"/>
              </a:rPr>
              <a:t>Homonyms:</a:t>
            </a:r>
            <a:endParaRPr b="1" i="1" sz="1100">
              <a:solidFill>
                <a:srgbClr val="000000"/>
              </a:solidFill>
              <a:latin typeface="Arial"/>
              <a:ea typeface="Arial"/>
              <a:cs typeface="Arial"/>
              <a:sym typeface="Arial"/>
            </a:endParaRPr>
          </a:p>
          <a:p>
            <a:pPr indent="-298450" lvl="1" marL="1676400" rtl="0" algn="l">
              <a:lnSpc>
                <a:spcPct val="115000"/>
              </a:lnSpc>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e.g. Searching information about “Jaguar” will bring up pages containing information about both “Jaguar” (the car brand) and “Jaguar” (the animal) even though the user is interested only in one of them</a:t>
            </a:r>
            <a:endParaRPr>
              <a:solidFill>
                <a:srgbClr val="000000"/>
              </a:solidFill>
              <a:latin typeface="Arial"/>
              <a:ea typeface="Arial"/>
              <a:cs typeface="Arial"/>
              <a:sym typeface="Arial"/>
            </a:endParaRPr>
          </a:p>
          <a:p>
            <a:pPr indent="0" lvl="0" marL="0" rtl="0" algn="l">
              <a:lnSpc>
                <a:spcPct val="115000"/>
              </a:lnSpc>
              <a:spcBef>
                <a:spcPts val="0"/>
              </a:spcBef>
              <a:spcAft>
                <a:spcPts val="1600"/>
              </a:spcAft>
              <a:buSzPts val="1300"/>
              <a:buNone/>
            </a:pPr>
            <a:r>
              <a:t/>
            </a:r>
            <a:endParaRPr/>
          </a:p>
        </p:txBody>
      </p:sp>
      <p:sp>
        <p:nvSpPr>
          <p:cNvPr id="189" name="Google Shape;189;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90" name="Google Shape;190;p27"/>
          <p:cNvPicPr preferRelativeResize="0"/>
          <p:nvPr/>
        </p:nvPicPr>
        <p:blipFill rotWithShape="1">
          <a:blip r:embed="rId3">
            <a:alphaModFix/>
          </a:blip>
          <a:srcRect b="0" l="0" r="0" t="0"/>
          <a:stretch/>
        </p:blipFill>
        <p:spPr>
          <a:xfrm>
            <a:off x="5650225" y="1853850"/>
            <a:ext cx="2948323" cy="101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2600"/>
              <a:buNone/>
            </a:pPr>
            <a:r>
              <a:rPr lang="en" sz="2400">
                <a:solidFill>
                  <a:srgbClr val="222222"/>
                </a:solidFill>
              </a:rPr>
              <a:t>Finding relevant information</a:t>
            </a:r>
            <a:endParaRPr sz="2400">
              <a:solidFill>
                <a:srgbClr val="222222"/>
              </a:solidFill>
            </a:endParaRPr>
          </a:p>
          <a:p>
            <a:pPr indent="0" lvl="0" marL="0" rtl="0" algn="l">
              <a:lnSpc>
                <a:spcPct val="100000"/>
              </a:lnSpc>
              <a:spcBef>
                <a:spcPts val="1500"/>
              </a:spcBef>
              <a:spcAft>
                <a:spcPts val="0"/>
              </a:spcAft>
              <a:buSzPts val="2600"/>
              <a:buNone/>
            </a:pPr>
            <a:r>
              <a:t/>
            </a:r>
            <a:endParaRPr/>
          </a:p>
        </p:txBody>
      </p:sp>
      <p:sp>
        <p:nvSpPr>
          <p:cNvPr id="196" name="Google Shape;196;p28"/>
          <p:cNvSpPr txBox="1"/>
          <p:nvPr>
            <p:ph idx="1" type="body"/>
          </p:nvPr>
        </p:nvSpPr>
        <p:spPr>
          <a:xfrm>
            <a:off x="729450" y="2067450"/>
            <a:ext cx="7688700" cy="226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lang="en" sz="1100">
                <a:solidFill>
                  <a:srgbClr val="000000"/>
                </a:solidFill>
                <a:latin typeface="Arial"/>
                <a:ea typeface="Arial"/>
                <a:cs typeface="Arial"/>
                <a:sym typeface="Arial"/>
              </a:rPr>
              <a:t>Keyword</a:t>
            </a:r>
            <a:r>
              <a:rPr b="1" i="1" lang="en" sz="18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search has a limited recall and precision due also to:</a:t>
            </a:r>
            <a:endParaRPr sz="1100">
              <a:solidFill>
                <a:srgbClr val="000000"/>
              </a:solidFill>
              <a:latin typeface="Arial"/>
              <a:ea typeface="Arial"/>
              <a:cs typeface="Arial"/>
              <a:sym typeface="Arial"/>
            </a:endParaRPr>
          </a:p>
          <a:p>
            <a:pPr indent="-311150" lvl="0" marL="457200" marR="0" rtl="0" algn="l">
              <a:lnSpc>
                <a:spcPct val="100000"/>
              </a:lnSpc>
              <a:spcBef>
                <a:spcPts val="1600"/>
              </a:spcBef>
              <a:spcAft>
                <a:spcPts val="0"/>
              </a:spcAft>
              <a:buClr>
                <a:srgbClr val="000000"/>
              </a:buClr>
              <a:buSzPts val="1300"/>
              <a:buFont typeface="Arial"/>
              <a:buChar char="➔"/>
            </a:pPr>
            <a:r>
              <a:rPr lang="en">
                <a:solidFill>
                  <a:srgbClr val="000000"/>
                </a:solidFill>
                <a:latin typeface="Arial"/>
                <a:ea typeface="Arial"/>
                <a:cs typeface="Arial"/>
                <a:sym typeface="Arial"/>
              </a:rPr>
              <a:t>Spelling variants:  e.g. “organize” in American English vs. “organise” in British English</a:t>
            </a:r>
            <a:endParaRPr>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Spelling mistakes</a:t>
            </a:r>
            <a:endParaRPr>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Multiple languages  i.e. information about same topics in published on the Web on different languages (English, German, Italian,…)</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rPr lang="en" sz="1100">
                <a:solidFill>
                  <a:srgbClr val="000000"/>
                </a:solidFill>
                <a:latin typeface="Arial"/>
                <a:ea typeface="Arial"/>
                <a:cs typeface="Arial"/>
                <a:sym typeface="Arial"/>
              </a:rPr>
              <a:t>Current search engines provide no means to specify the relation between a resource and a term</a:t>
            </a:r>
            <a:endParaRPr sz="1100">
              <a:solidFill>
                <a:srgbClr val="000000"/>
              </a:solidFill>
              <a:latin typeface="Arial"/>
              <a:ea typeface="Arial"/>
              <a:cs typeface="Arial"/>
              <a:sym typeface="Arial"/>
            </a:endParaRPr>
          </a:p>
          <a:p>
            <a:pPr indent="0" lvl="0" marL="914400" rtl="0" algn="l">
              <a:lnSpc>
                <a:spcPct val="115000"/>
              </a:lnSpc>
              <a:spcBef>
                <a:spcPts val="0"/>
              </a:spcBef>
              <a:spcAft>
                <a:spcPts val="0"/>
              </a:spcAft>
              <a:buSzPts val="1300"/>
              <a:buNone/>
            </a:pPr>
            <a:r>
              <a:rPr lang="en">
                <a:solidFill>
                  <a:srgbClr val="000000"/>
                </a:solidFill>
                <a:latin typeface="Arial"/>
                <a:ea typeface="Arial"/>
                <a:cs typeface="Arial"/>
                <a:sym typeface="Arial"/>
              </a:rPr>
              <a:t>e.g. sell / buy  </a:t>
            </a:r>
            <a:endParaRPr>
              <a:solidFill>
                <a:srgbClr val="000000"/>
              </a:solidFill>
              <a:latin typeface="Arial"/>
              <a:ea typeface="Arial"/>
              <a:cs typeface="Arial"/>
              <a:sym typeface="Arial"/>
            </a:endParaRPr>
          </a:p>
          <a:p>
            <a:pPr indent="0" lvl="0" marL="0" rtl="0" algn="l">
              <a:lnSpc>
                <a:spcPct val="115000"/>
              </a:lnSpc>
              <a:spcBef>
                <a:spcPts val="0"/>
              </a:spcBef>
              <a:spcAft>
                <a:spcPts val="1600"/>
              </a:spcAft>
              <a:buSzPts val="1300"/>
              <a:buNone/>
            </a:pPr>
            <a:r>
              <a:t/>
            </a:r>
            <a:endParaRPr sz="1100">
              <a:solidFill>
                <a:srgbClr val="000000"/>
              </a:solidFill>
              <a:latin typeface="Arial"/>
              <a:ea typeface="Arial"/>
              <a:cs typeface="Arial"/>
              <a:sym typeface="Arial"/>
            </a:endParaRPr>
          </a:p>
        </p:txBody>
      </p:sp>
      <p:sp>
        <p:nvSpPr>
          <p:cNvPr id="197" name="Google Shape;197;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SzPts val="2600"/>
              <a:buNone/>
            </a:pPr>
            <a:r>
              <a:rPr lang="en" sz="2400">
                <a:solidFill>
                  <a:srgbClr val="222222"/>
                </a:solidFill>
              </a:rPr>
              <a:t>Extracting relevant information</a:t>
            </a:r>
            <a:endParaRPr sz="2400">
              <a:solidFill>
                <a:srgbClr val="222222"/>
              </a:solidFill>
            </a:endParaRPr>
          </a:p>
          <a:p>
            <a:pPr indent="0" lvl="0" marL="0" marR="0" rtl="0" algn="l">
              <a:lnSpc>
                <a:spcPct val="120000"/>
              </a:lnSpc>
              <a:spcBef>
                <a:spcPts val="0"/>
              </a:spcBef>
              <a:spcAft>
                <a:spcPts val="0"/>
              </a:spcAft>
              <a:buSzPts val="2600"/>
              <a:buNone/>
            </a:pPr>
            <a:r>
              <a:t/>
            </a:r>
            <a:endParaRPr sz="2400">
              <a:solidFill>
                <a:srgbClr val="222222"/>
              </a:solidFill>
            </a:endParaRPr>
          </a:p>
        </p:txBody>
      </p:sp>
      <p:sp>
        <p:nvSpPr>
          <p:cNvPr id="203" name="Google Shape;203;p2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One-fit-all automatic solution for extracting information from Web pages is not possible due to different formats, different syntaxes</a:t>
            </a:r>
            <a:endParaRPr sz="1800">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Even from a single Web page is difficult to extract the relevant information</a:t>
            </a:r>
            <a:endParaRPr sz="1800">
              <a:solidFill>
                <a:srgbClr val="000000"/>
              </a:solidFill>
              <a:latin typeface="Arial"/>
              <a:ea typeface="Arial"/>
              <a:cs typeface="Arial"/>
              <a:sym typeface="Arial"/>
            </a:endParaRPr>
          </a:p>
          <a:p>
            <a:pPr indent="0" lvl="0" marL="457200" rtl="0" algn="l">
              <a:lnSpc>
                <a:spcPct val="115000"/>
              </a:lnSpc>
              <a:spcBef>
                <a:spcPts val="1600"/>
              </a:spcBef>
              <a:spcAft>
                <a:spcPts val="1600"/>
              </a:spcAft>
              <a:buSzPts val="1300"/>
              <a:buNone/>
            </a:pPr>
            <a:r>
              <a:t/>
            </a:r>
            <a:endParaRPr sz="2400"/>
          </a:p>
        </p:txBody>
      </p:sp>
      <p:sp>
        <p:nvSpPr>
          <p:cNvPr id="204" name="Google Shape;204;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500"/>
              </a:spcAft>
              <a:buSzPts val="2600"/>
              <a:buNone/>
            </a:pPr>
            <a:r>
              <a:rPr b="0" lang="en" sz="2400">
                <a:solidFill>
                  <a:srgbClr val="222222"/>
                </a:solidFill>
                <a:latin typeface="Lato"/>
                <a:ea typeface="Lato"/>
                <a:cs typeface="Lato"/>
                <a:sym typeface="Lato"/>
              </a:rPr>
              <a:t>Extracting relevant information</a:t>
            </a:r>
            <a:endParaRPr/>
          </a:p>
        </p:txBody>
      </p:sp>
      <p:sp>
        <p:nvSpPr>
          <p:cNvPr id="210" name="Google Shape;210;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
        <p:nvSpPr>
          <p:cNvPr id="211" name="Google Shape;211;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12" name="Google Shape;212;p30"/>
          <p:cNvPicPr preferRelativeResize="0"/>
          <p:nvPr/>
        </p:nvPicPr>
        <p:blipFill rotWithShape="1">
          <a:blip r:embed="rId3">
            <a:alphaModFix/>
          </a:blip>
          <a:srcRect b="0" l="0" r="0" t="0"/>
          <a:stretch/>
        </p:blipFill>
        <p:spPr>
          <a:xfrm>
            <a:off x="872925" y="1794500"/>
            <a:ext cx="6065076" cy="323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500"/>
              </a:spcAft>
              <a:buSzPts val="2600"/>
              <a:buNone/>
            </a:pPr>
            <a:r>
              <a:rPr b="0" lang="en" sz="2400">
                <a:solidFill>
                  <a:srgbClr val="222222"/>
                </a:solidFill>
                <a:latin typeface="Lato"/>
                <a:ea typeface="Lato"/>
                <a:cs typeface="Lato"/>
                <a:sym typeface="Lato"/>
              </a:rPr>
              <a:t>Extracting relevant information</a:t>
            </a:r>
            <a:endParaRPr/>
          </a:p>
        </p:txBody>
      </p:sp>
      <p:sp>
        <p:nvSpPr>
          <p:cNvPr id="218" name="Google Shape;218;p31"/>
          <p:cNvSpPr txBox="1"/>
          <p:nvPr>
            <p:ph idx="1" type="body"/>
          </p:nvPr>
        </p:nvSpPr>
        <p:spPr>
          <a:xfrm>
            <a:off x="729450" y="1926475"/>
            <a:ext cx="7688700" cy="226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n" sz="1800">
                <a:solidFill>
                  <a:srgbClr val="000000"/>
                </a:solidFill>
                <a:latin typeface="Arial"/>
                <a:ea typeface="Arial"/>
                <a:cs typeface="Arial"/>
                <a:sym typeface="Arial"/>
              </a:rPr>
              <a:t>Extracting information from current web sites can be done using wrappers</a:t>
            </a:r>
            <a:endParaRPr sz="1800">
              <a:solidFill>
                <a:srgbClr val="000000"/>
              </a:solidFill>
              <a:latin typeface="Arial"/>
              <a:ea typeface="Arial"/>
              <a:cs typeface="Arial"/>
              <a:sym typeface="Arial"/>
            </a:endParaRPr>
          </a:p>
          <a:p>
            <a:pPr indent="0" lvl="0" marL="0" marR="0" rtl="0" algn="l">
              <a:lnSpc>
                <a:spcPct val="115000"/>
              </a:lnSpc>
              <a:spcBef>
                <a:spcPts val="0"/>
              </a:spcBef>
              <a:spcAft>
                <a:spcPts val="0"/>
              </a:spcAft>
              <a:buSzPts val="1300"/>
              <a:buNone/>
            </a:pPr>
            <a:r>
              <a:t/>
            </a:r>
            <a:endParaRPr sz="1800">
              <a:solidFill>
                <a:srgbClr val="000000"/>
              </a:solidFill>
              <a:latin typeface="Arial"/>
              <a:ea typeface="Arial"/>
              <a:cs typeface="Arial"/>
              <a:sym typeface="Arial"/>
            </a:endParaRPr>
          </a:p>
          <a:p>
            <a:pPr indent="0" lvl="0" marL="0" marR="0" rtl="0" algn="l">
              <a:lnSpc>
                <a:spcPct val="115000"/>
              </a:lnSpc>
              <a:spcBef>
                <a:spcPts val="0"/>
              </a:spcBef>
              <a:spcAft>
                <a:spcPts val="0"/>
              </a:spcAft>
              <a:buSzPts val="1300"/>
              <a:buNone/>
            </a:pPr>
            <a:r>
              <a:rPr lang="en" sz="1800">
                <a:solidFill>
                  <a:srgbClr val="000000"/>
                </a:solidFill>
                <a:latin typeface="Arial"/>
                <a:ea typeface="Arial"/>
                <a:cs typeface="Arial"/>
                <a:sym typeface="Arial"/>
              </a:rPr>
              <a:t>However, using wrappers do not really scale because the actual extraction of information depends again on the web site format and layout</a:t>
            </a:r>
            <a:endParaRPr sz="1800">
              <a:solidFill>
                <a:srgbClr val="000000"/>
              </a:solidFill>
              <a:latin typeface="Arial"/>
              <a:ea typeface="Arial"/>
              <a:cs typeface="Arial"/>
              <a:sym typeface="Arial"/>
            </a:endParaRPr>
          </a:p>
          <a:p>
            <a:pPr indent="0" lvl="0" marL="0" marR="0" rtl="0" algn="l">
              <a:lnSpc>
                <a:spcPct val="115000"/>
              </a:lnSpc>
              <a:spcBef>
                <a:spcPts val="0"/>
              </a:spcBef>
              <a:spcAft>
                <a:spcPts val="0"/>
              </a:spcAft>
              <a:buSzPts val="1300"/>
              <a:buNone/>
            </a:pPr>
            <a:r>
              <a:t/>
            </a:r>
            <a:endParaRPr sz="1800">
              <a:solidFill>
                <a:srgbClr val="000000"/>
              </a:solidFill>
              <a:latin typeface="Arial"/>
              <a:ea typeface="Arial"/>
              <a:cs typeface="Arial"/>
              <a:sym typeface="Arial"/>
            </a:endParaRPr>
          </a:p>
        </p:txBody>
      </p:sp>
      <p:sp>
        <p:nvSpPr>
          <p:cNvPr id="219" name="Google Shape;219;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20" name="Google Shape;220;p31"/>
          <p:cNvPicPr preferRelativeResize="0"/>
          <p:nvPr/>
        </p:nvPicPr>
        <p:blipFill rotWithShape="1">
          <a:blip r:embed="rId3">
            <a:alphaModFix/>
          </a:blip>
          <a:srcRect b="0" l="0" r="0" t="0"/>
          <a:stretch/>
        </p:blipFill>
        <p:spPr>
          <a:xfrm>
            <a:off x="1512575" y="3318500"/>
            <a:ext cx="4724400" cy="176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b="1" sz="2600">
              <a:solidFill>
                <a:schemeClr val="dk2"/>
              </a:solidFill>
              <a:latin typeface="Raleway"/>
              <a:ea typeface="Raleway"/>
              <a:cs typeface="Raleway"/>
              <a:sym typeface="Raleway"/>
            </a:endParaRPr>
          </a:p>
          <a:p>
            <a:pPr indent="0" lvl="0" marL="0" rtl="0" algn="ctr">
              <a:lnSpc>
                <a:spcPct val="100000"/>
              </a:lnSpc>
              <a:spcBef>
                <a:spcPts val="1600"/>
              </a:spcBef>
              <a:spcAft>
                <a:spcPts val="0"/>
              </a:spcAft>
              <a:buSzPts val="1300"/>
              <a:buNone/>
            </a:pPr>
            <a:r>
              <a:rPr b="1" lang="en" sz="2600">
                <a:solidFill>
                  <a:schemeClr val="dk2"/>
                </a:solidFill>
                <a:latin typeface="Raleway"/>
                <a:ea typeface="Raleway"/>
                <a:cs typeface="Raleway"/>
                <a:sym typeface="Raleway"/>
              </a:rPr>
              <a:t>History of Word Wide Web or (The Web) </a:t>
            </a:r>
            <a:endParaRPr b="1" sz="2600">
              <a:solidFill>
                <a:schemeClr val="dk2"/>
              </a:solidFill>
              <a:latin typeface="Raleway"/>
              <a:ea typeface="Raleway"/>
              <a:cs typeface="Raleway"/>
              <a:sym typeface="Raleway"/>
            </a:endParaRPr>
          </a:p>
          <a:p>
            <a:pPr indent="0" lvl="0" marL="0" rtl="0" algn="l">
              <a:lnSpc>
                <a:spcPct val="115000"/>
              </a:lnSpc>
              <a:spcBef>
                <a:spcPts val="0"/>
              </a:spcBef>
              <a:spcAft>
                <a:spcPts val="1600"/>
              </a:spcAft>
              <a:buSzPts val="1300"/>
              <a:buNone/>
            </a:pPr>
            <a:r>
              <a:t/>
            </a:r>
            <a:endParaRPr b="1" sz="2600">
              <a:solidFill>
                <a:schemeClr val="dk2"/>
              </a:solidFill>
              <a:latin typeface="Raleway"/>
              <a:ea typeface="Raleway"/>
              <a:cs typeface="Raleway"/>
              <a:sym typeface="Raleway"/>
            </a:endParaRPr>
          </a:p>
        </p:txBody>
      </p:sp>
      <p:sp>
        <p:nvSpPr>
          <p:cNvPr id="94" name="Google Shape;94;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2600"/>
              <a:buNone/>
            </a:pPr>
            <a:r>
              <a:rPr b="0" lang="en" sz="2400">
                <a:solidFill>
                  <a:srgbClr val="222222"/>
                </a:solidFill>
                <a:latin typeface="Lato"/>
                <a:ea typeface="Lato"/>
                <a:cs typeface="Lato"/>
                <a:sym typeface="Lato"/>
              </a:rPr>
              <a:t>Combining and reusing information </a:t>
            </a:r>
            <a:r>
              <a:rPr b="0" lang="en" sz="1400">
                <a:solidFill>
                  <a:srgbClr val="222222"/>
                </a:solidFill>
                <a:latin typeface="Lato"/>
                <a:ea typeface="Lato"/>
                <a:cs typeface="Lato"/>
                <a:sym typeface="Lato"/>
              </a:rPr>
              <a:t>(Information Integration)</a:t>
            </a:r>
            <a:endParaRPr b="0" sz="1400">
              <a:solidFill>
                <a:srgbClr val="222222"/>
              </a:solidFill>
              <a:latin typeface="Lato"/>
              <a:ea typeface="Lato"/>
              <a:cs typeface="Lato"/>
              <a:sym typeface="Lato"/>
            </a:endParaRPr>
          </a:p>
          <a:p>
            <a:pPr indent="0" lvl="0" marL="0" rtl="0" algn="l">
              <a:lnSpc>
                <a:spcPct val="100000"/>
              </a:lnSpc>
              <a:spcBef>
                <a:spcPts val="1500"/>
              </a:spcBef>
              <a:spcAft>
                <a:spcPts val="0"/>
              </a:spcAft>
              <a:buSzPts val="2600"/>
              <a:buNone/>
            </a:pPr>
            <a:r>
              <a:t/>
            </a:r>
            <a:endParaRPr/>
          </a:p>
        </p:txBody>
      </p:sp>
      <p:sp>
        <p:nvSpPr>
          <p:cNvPr id="226" name="Google Shape;226;p3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solidFill>
                  <a:srgbClr val="000000"/>
                </a:solidFill>
                <a:highlight>
                  <a:srgbClr val="FFFFFF"/>
                </a:highlight>
                <a:latin typeface="Arial"/>
                <a:ea typeface="Arial"/>
                <a:cs typeface="Arial"/>
                <a:sym typeface="Arial"/>
              </a:rPr>
              <a:t>Tasks often require to combine data on the Web :</a:t>
            </a:r>
            <a:r>
              <a:rPr lang="en" sz="1400">
                <a:solidFill>
                  <a:srgbClr val="000000"/>
                </a:solidFill>
                <a:latin typeface="Arial"/>
                <a:ea typeface="Arial"/>
                <a:cs typeface="Arial"/>
                <a:sym typeface="Arial"/>
              </a:rPr>
              <a:t>Searching for the same information in different digital libraries </a:t>
            </a:r>
            <a:endParaRPr sz="1400">
              <a:solidFill>
                <a:srgbClr val="000000"/>
              </a:solidFill>
              <a:latin typeface="Arial"/>
              <a:ea typeface="Arial"/>
              <a:cs typeface="Arial"/>
              <a:sym typeface="Arial"/>
            </a:endParaRPr>
          </a:p>
          <a:p>
            <a:pPr indent="0" lvl="0" marL="0" rtl="0" algn="l">
              <a:lnSpc>
                <a:spcPct val="115000"/>
              </a:lnSpc>
              <a:spcBef>
                <a:spcPts val="1600"/>
              </a:spcBef>
              <a:spcAft>
                <a:spcPts val="1600"/>
              </a:spcAft>
              <a:buSzPts val="1300"/>
              <a:buNone/>
            </a:pPr>
            <a:r>
              <a:t/>
            </a:r>
            <a:endParaRPr sz="1400"/>
          </a:p>
        </p:txBody>
      </p:sp>
      <p:sp>
        <p:nvSpPr>
          <p:cNvPr id="227" name="Google Shape;227;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28" name="Google Shape;228;p32"/>
          <p:cNvPicPr preferRelativeResize="0"/>
          <p:nvPr/>
        </p:nvPicPr>
        <p:blipFill rotWithShape="1">
          <a:blip r:embed="rId3">
            <a:alphaModFix/>
          </a:blip>
          <a:srcRect b="0" l="0" r="0" t="0"/>
          <a:stretch/>
        </p:blipFill>
        <p:spPr>
          <a:xfrm>
            <a:off x="3020650" y="2571750"/>
            <a:ext cx="5397499" cy="2514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600"/>
              <a:buNone/>
            </a:pPr>
            <a:r>
              <a:rPr b="0" lang="en" sz="1800">
                <a:solidFill>
                  <a:srgbClr val="000000"/>
                </a:solidFill>
                <a:latin typeface="Arial"/>
                <a:ea typeface="Arial"/>
                <a:cs typeface="Arial"/>
                <a:sym typeface="Arial"/>
              </a:rPr>
              <a:t>Information may come from different web sites and needs to be combined</a:t>
            </a:r>
            <a:endParaRPr b="0" sz="1800">
              <a:solidFill>
                <a:srgbClr val="000000"/>
              </a:solidFill>
              <a:latin typeface="Arial"/>
              <a:ea typeface="Arial"/>
              <a:cs typeface="Arial"/>
              <a:sym typeface="Arial"/>
            </a:endParaRPr>
          </a:p>
          <a:p>
            <a:pPr indent="0" lvl="0" marL="914400" rtl="0" algn="l">
              <a:lnSpc>
                <a:spcPct val="115000"/>
              </a:lnSpc>
              <a:spcBef>
                <a:spcPts val="0"/>
              </a:spcBef>
              <a:spcAft>
                <a:spcPts val="0"/>
              </a:spcAft>
              <a:buSzPts val="2600"/>
              <a:buNone/>
            </a:pPr>
            <a:r>
              <a:t/>
            </a:r>
            <a:endParaRPr b="0" sz="180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t/>
            </a:r>
            <a:endParaRPr/>
          </a:p>
        </p:txBody>
      </p:sp>
      <p:sp>
        <p:nvSpPr>
          <p:cNvPr id="234" name="Google Shape;234;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35" name="Google Shape;235;p33"/>
          <p:cNvPicPr preferRelativeResize="0"/>
          <p:nvPr/>
        </p:nvPicPr>
        <p:blipFill rotWithShape="1">
          <a:blip r:embed="rId3">
            <a:alphaModFix/>
          </a:blip>
          <a:srcRect b="0" l="0" r="0" t="0"/>
          <a:stretch/>
        </p:blipFill>
        <p:spPr>
          <a:xfrm>
            <a:off x="1499850" y="1853850"/>
            <a:ext cx="5892799" cy="28677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SzPts val="2600"/>
              <a:buNone/>
            </a:pPr>
            <a:r>
              <a:rPr lang="en" sz="2400">
                <a:solidFill>
                  <a:srgbClr val="222222"/>
                </a:solidFill>
              </a:rPr>
              <a:t>How to improve the current Web?</a:t>
            </a:r>
            <a:endParaRPr sz="1300">
              <a:solidFill>
                <a:srgbClr val="222222"/>
              </a:solidFill>
              <a:latin typeface="Source Sans Pro"/>
              <a:ea typeface="Source Sans Pro"/>
              <a:cs typeface="Source Sans Pro"/>
              <a:sym typeface="Source Sans Pro"/>
            </a:endParaRPr>
          </a:p>
          <a:p>
            <a:pPr indent="0" lvl="0" marL="0" rtl="0" algn="l">
              <a:lnSpc>
                <a:spcPct val="100000"/>
              </a:lnSpc>
              <a:spcBef>
                <a:spcPts val="1500"/>
              </a:spcBef>
              <a:spcAft>
                <a:spcPts val="0"/>
              </a:spcAft>
              <a:buSzPts val="2600"/>
              <a:buNone/>
            </a:pPr>
            <a:r>
              <a:t/>
            </a:r>
            <a:endParaRPr/>
          </a:p>
        </p:txBody>
      </p:sp>
      <p:sp>
        <p:nvSpPr>
          <p:cNvPr id="241" name="Google Shape;241;p3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Increasing automatic linking among data</a:t>
            </a:r>
            <a:endParaRPr/>
          </a:p>
          <a:p>
            <a:pPr indent="-311150" lvl="0" marL="457200" rtl="0" algn="l">
              <a:lnSpc>
                <a:spcPct val="150000"/>
              </a:lnSpc>
              <a:spcBef>
                <a:spcPts val="0"/>
              </a:spcBef>
              <a:spcAft>
                <a:spcPts val="0"/>
              </a:spcAft>
              <a:buSzPts val="1300"/>
              <a:buChar char="➔"/>
            </a:pPr>
            <a:r>
              <a:rPr lang="en"/>
              <a:t>Increasing recall and precision in search</a:t>
            </a:r>
            <a:endParaRPr/>
          </a:p>
          <a:p>
            <a:pPr indent="-311150" lvl="0" marL="457200" rtl="0" algn="l">
              <a:lnSpc>
                <a:spcPct val="150000"/>
              </a:lnSpc>
              <a:spcBef>
                <a:spcPts val="0"/>
              </a:spcBef>
              <a:spcAft>
                <a:spcPts val="0"/>
              </a:spcAft>
              <a:buSzPts val="1300"/>
              <a:buChar char="➔"/>
            </a:pPr>
            <a:r>
              <a:rPr lang="en"/>
              <a:t>Increasing automation in data integration</a:t>
            </a:r>
            <a:endParaRPr/>
          </a:p>
          <a:p>
            <a:pPr indent="-311150" lvl="0" marL="457200" rtl="0" algn="l">
              <a:lnSpc>
                <a:spcPct val="150000"/>
              </a:lnSpc>
              <a:spcBef>
                <a:spcPts val="0"/>
              </a:spcBef>
              <a:spcAft>
                <a:spcPts val="0"/>
              </a:spcAft>
              <a:buSzPts val="1300"/>
              <a:buChar char="➔"/>
            </a:pPr>
            <a:r>
              <a:rPr lang="en"/>
              <a:t>Increasing automation in the service life cycle</a:t>
            </a:r>
            <a:endParaRPr/>
          </a:p>
          <a:p>
            <a:pPr indent="-311150" lvl="0" marL="457200" rtl="0" algn="l">
              <a:lnSpc>
                <a:spcPct val="150000"/>
              </a:lnSpc>
              <a:spcBef>
                <a:spcPts val="0"/>
              </a:spcBef>
              <a:spcAft>
                <a:spcPts val="0"/>
              </a:spcAft>
              <a:buSzPts val="1300"/>
              <a:buChar char="➔"/>
            </a:pPr>
            <a:r>
              <a:rPr lang="en"/>
              <a:t>Adding semantics to data and services is the solution!</a:t>
            </a:r>
            <a:endParaRPr/>
          </a:p>
          <a:p>
            <a:pPr indent="0" lvl="0" marL="0" rtl="0" algn="l">
              <a:lnSpc>
                <a:spcPct val="115000"/>
              </a:lnSpc>
              <a:spcBef>
                <a:spcPts val="1600"/>
              </a:spcBef>
              <a:spcAft>
                <a:spcPts val="1600"/>
              </a:spcAft>
              <a:buSzPts val="1300"/>
              <a:buNone/>
            </a:pPr>
            <a:r>
              <a:t/>
            </a:r>
            <a:endParaRPr/>
          </a:p>
        </p:txBody>
      </p:sp>
      <p:sp>
        <p:nvSpPr>
          <p:cNvPr id="242" name="Google Shape;242;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Semantic Web</a:t>
            </a:r>
            <a:endParaRPr/>
          </a:p>
        </p:txBody>
      </p:sp>
      <p:sp>
        <p:nvSpPr>
          <p:cNvPr id="248" name="Google Shape;248;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49" name="Google Shape;249;p35"/>
          <p:cNvPicPr preferRelativeResize="0"/>
          <p:nvPr/>
        </p:nvPicPr>
        <p:blipFill rotWithShape="1">
          <a:blip r:embed="rId3">
            <a:alphaModFix/>
          </a:blip>
          <a:srcRect b="0" l="0" r="0" t="0"/>
          <a:stretch/>
        </p:blipFill>
        <p:spPr>
          <a:xfrm>
            <a:off x="729450" y="2055834"/>
            <a:ext cx="7590650" cy="27352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Semantic Web</a:t>
            </a:r>
            <a:endParaRPr/>
          </a:p>
        </p:txBody>
      </p:sp>
      <p:sp>
        <p:nvSpPr>
          <p:cNvPr id="255" name="Google Shape;255;p3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500"/>
              </a:spcBef>
              <a:spcAft>
                <a:spcPts val="0"/>
              </a:spcAft>
              <a:buClr>
                <a:srgbClr val="000000"/>
              </a:buClr>
              <a:buSzPts val="1400"/>
              <a:buChar char="➔"/>
            </a:pPr>
            <a:r>
              <a:rPr i="1" lang="en" sz="1400">
                <a:solidFill>
                  <a:srgbClr val="000000"/>
                </a:solidFill>
              </a:rPr>
              <a:t>“An extension of the current Web in which information is given well-defined meaning, better enabling computers and people to work in cooperation.”</a:t>
            </a:r>
            <a:endParaRPr i="1"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Tim Berners-Lee et al., Scientific American, 2001: tinyurl.com/i59p</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i="1" lang="en" sz="1400">
                <a:solidFill>
                  <a:srgbClr val="000000"/>
                </a:solidFill>
              </a:rPr>
              <a:t>“…allowing the Web to reach its full potential…”</a:t>
            </a:r>
            <a:r>
              <a:rPr lang="en" sz="1400">
                <a:solidFill>
                  <a:srgbClr val="000000"/>
                </a:solidFill>
              </a:rPr>
              <a:t>with far-reaching consequences</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i="1" lang="en" sz="1400">
                <a:solidFill>
                  <a:srgbClr val="000000"/>
                </a:solidFill>
              </a:rPr>
              <a:t>“The next generation of the Web”</a:t>
            </a:r>
            <a:endParaRPr i="1"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The next generation of the WWW </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Information has machine-processable and machine-understandable semantics </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Not a separate Web but an augmentation of the current one</a:t>
            </a:r>
            <a:endParaRPr sz="1400">
              <a:solidFill>
                <a:srgbClr val="000000"/>
              </a:solidFill>
            </a:endParaRPr>
          </a:p>
          <a:p>
            <a:pPr indent="0" lvl="0" marL="0" rtl="0" algn="l">
              <a:lnSpc>
                <a:spcPct val="115000"/>
              </a:lnSpc>
              <a:spcBef>
                <a:spcPts val="1600"/>
              </a:spcBef>
              <a:spcAft>
                <a:spcPts val="1600"/>
              </a:spcAft>
              <a:buSzPts val="1300"/>
              <a:buNone/>
            </a:pPr>
            <a:r>
              <a:t/>
            </a:r>
            <a:endParaRPr/>
          </a:p>
        </p:txBody>
      </p:sp>
      <p:sp>
        <p:nvSpPr>
          <p:cNvPr id="256" name="Google Shape;256;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Semantic Web</a:t>
            </a:r>
            <a:endParaRPr/>
          </a:p>
        </p:txBody>
      </p:sp>
      <p:sp>
        <p:nvSpPr>
          <p:cNvPr id="262" name="Google Shape;262;p37"/>
          <p:cNvSpPr txBox="1"/>
          <p:nvPr>
            <p:ph idx="1" type="body"/>
          </p:nvPr>
        </p:nvSpPr>
        <p:spPr>
          <a:xfrm>
            <a:off x="729450" y="2078875"/>
            <a:ext cx="7688700" cy="2619000"/>
          </a:xfrm>
          <a:prstGeom prst="rect">
            <a:avLst/>
          </a:prstGeom>
          <a:noFill/>
          <a:ln>
            <a:noFill/>
          </a:ln>
        </p:spPr>
        <p:txBody>
          <a:bodyPr anchorCtr="0" anchor="t" bIns="91425" lIns="91425" spcFirstLastPara="1" rIns="91425" wrap="square" tIns="91425">
            <a:noAutofit/>
          </a:bodyPr>
          <a:lstStyle/>
          <a:p>
            <a:pPr indent="-317500" lvl="0" marL="457200" marR="254000" rtl="0" algn="l">
              <a:lnSpc>
                <a:spcPct val="100000"/>
              </a:lnSpc>
              <a:spcBef>
                <a:spcPts val="0"/>
              </a:spcBef>
              <a:spcAft>
                <a:spcPts val="0"/>
              </a:spcAft>
              <a:buClr>
                <a:srgbClr val="000000"/>
              </a:buClr>
              <a:buSzPts val="1400"/>
              <a:buChar char="➔"/>
            </a:pPr>
            <a:r>
              <a:rPr lang="en" sz="1400">
                <a:solidFill>
                  <a:srgbClr val="000000"/>
                </a:solidFill>
              </a:rPr>
              <a:t>Ontologies as basic building block</a:t>
            </a:r>
            <a:endParaRPr sz="1400">
              <a:solidFill>
                <a:srgbClr val="000000"/>
              </a:solidFill>
            </a:endParaRPr>
          </a:p>
          <a:p>
            <a:pPr indent="-317500" lvl="0" marL="457200" marR="254000" rtl="0" algn="l">
              <a:lnSpc>
                <a:spcPct val="100000"/>
              </a:lnSpc>
              <a:spcBef>
                <a:spcPts val="0"/>
              </a:spcBef>
              <a:spcAft>
                <a:spcPts val="0"/>
              </a:spcAft>
              <a:buClr>
                <a:srgbClr val="000000"/>
              </a:buClr>
              <a:buSzPts val="1400"/>
              <a:buChar char="➔"/>
            </a:pPr>
            <a:r>
              <a:rPr lang="en" sz="1400">
                <a:solidFill>
                  <a:srgbClr val="000000"/>
                </a:solidFill>
              </a:rPr>
              <a:t>Web Data Annotation</a:t>
            </a:r>
            <a:endParaRPr sz="1400">
              <a:solidFill>
                <a:srgbClr val="000000"/>
              </a:solidFill>
            </a:endParaRPr>
          </a:p>
          <a:p>
            <a:pPr indent="-317500" lvl="2" marL="1371600" marR="254000" rtl="0" algn="l">
              <a:lnSpc>
                <a:spcPct val="100000"/>
              </a:lnSpc>
              <a:spcBef>
                <a:spcPts val="0"/>
              </a:spcBef>
              <a:spcAft>
                <a:spcPts val="0"/>
              </a:spcAft>
              <a:buClr>
                <a:srgbClr val="000000"/>
              </a:buClr>
              <a:buSzPts val="1400"/>
              <a:buChar char="●"/>
            </a:pPr>
            <a:r>
              <a:rPr lang="en" sz="1400">
                <a:solidFill>
                  <a:srgbClr val="000000"/>
                </a:solidFill>
              </a:rPr>
              <a:t>connecting (syntactic) Web objects, like text chunks, images, … to their semantic notion (e.g., this image is about Innsbruck, Dieter Fensel is a professor)</a:t>
            </a:r>
            <a:endParaRPr sz="1400">
              <a:solidFill>
                <a:srgbClr val="000000"/>
              </a:solidFill>
            </a:endParaRPr>
          </a:p>
          <a:p>
            <a:pPr indent="-317500" lvl="0" marL="457200" marR="254000" rtl="0" algn="l">
              <a:lnSpc>
                <a:spcPct val="100000"/>
              </a:lnSpc>
              <a:spcBef>
                <a:spcPts val="0"/>
              </a:spcBef>
              <a:spcAft>
                <a:spcPts val="0"/>
              </a:spcAft>
              <a:buClr>
                <a:srgbClr val="000000"/>
              </a:buClr>
              <a:buSzPts val="1400"/>
              <a:buChar char="➔"/>
            </a:pPr>
            <a:r>
              <a:rPr lang="en" sz="1400">
                <a:solidFill>
                  <a:srgbClr val="000000"/>
                </a:solidFill>
              </a:rPr>
              <a:t>Data Linking on the Web (Web of Data)</a:t>
            </a:r>
            <a:endParaRPr sz="1400">
              <a:solidFill>
                <a:srgbClr val="000000"/>
              </a:solidFill>
            </a:endParaRPr>
          </a:p>
          <a:p>
            <a:pPr indent="-317500" lvl="2" marL="1371600" marR="254000" rtl="0" algn="l">
              <a:lnSpc>
                <a:spcPct val="100000"/>
              </a:lnSpc>
              <a:spcBef>
                <a:spcPts val="0"/>
              </a:spcBef>
              <a:spcAft>
                <a:spcPts val="0"/>
              </a:spcAft>
              <a:buClr>
                <a:srgbClr val="000000"/>
              </a:buClr>
              <a:buSzPts val="1400"/>
              <a:buChar char="●"/>
            </a:pPr>
            <a:r>
              <a:rPr lang="en" sz="1400">
                <a:solidFill>
                  <a:srgbClr val="000000"/>
                </a:solidFill>
              </a:rPr>
              <a:t>global networking of knowledge through URI, RDF, and SPARQL (e.g., connecting my calendar with my rss feeds, my pictures, ...)</a:t>
            </a:r>
            <a:endParaRPr sz="1400">
              <a:solidFill>
                <a:srgbClr val="000000"/>
              </a:solidFill>
            </a:endParaRPr>
          </a:p>
          <a:p>
            <a:pPr indent="-317500" lvl="0" marL="457200" marR="254000" rtl="0" algn="l">
              <a:lnSpc>
                <a:spcPct val="100000"/>
              </a:lnSpc>
              <a:spcBef>
                <a:spcPts val="0"/>
              </a:spcBef>
              <a:spcAft>
                <a:spcPts val="0"/>
              </a:spcAft>
              <a:buClr>
                <a:srgbClr val="000000"/>
              </a:buClr>
              <a:buSzPts val="1400"/>
              <a:buChar char="➔"/>
            </a:pPr>
            <a:r>
              <a:rPr lang="en" sz="1400">
                <a:solidFill>
                  <a:srgbClr val="000000"/>
                </a:solidFill>
              </a:rPr>
              <a:t>Data Integration over the Web</a:t>
            </a:r>
            <a:endParaRPr sz="1400">
              <a:solidFill>
                <a:srgbClr val="000000"/>
              </a:solidFill>
            </a:endParaRPr>
          </a:p>
          <a:p>
            <a:pPr indent="-317500" lvl="2" marL="1371600" marR="254000" rtl="0" algn="l">
              <a:lnSpc>
                <a:spcPct val="100000"/>
              </a:lnSpc>
              <a:spcBef>
                <a:spcPts val="0"/>
              </a:spcBef>
              <a:spcAft>
                <a:spcPts val="0"/>
              </a:spcAft>
              <a:buClr>
                <a:srgbClr val="000000"/>
              </a:buClr>
              <a:buSzPts val="1400"/>
              <a:buChar char="●"/>
            </a:pPr>
            <a:r>
              <a:rPr lang="en" sz="1400">
                <a:solidFill>
                  <a:srgbClr val="000000"/>
                </a:solidFill>
              </a:rPr>
              <a:t>Seamless integration of data based on different conceptual models (e.g., integrating data coming from my two favorite book sellers)</a:t>
            </a:r>
            <a:endParaRPr sz="1400">
              <a:solidFill>
                <a:srgbClr val="000000"/>
              </a:solidFill>
            </a:endParaRPr>
          </a:p>
          <a:p>
            <a:pPr indent="-317500" lvl="2" marL="1371600" marR="254000" rtl="0" algn="l">
              <a:lnSpc>
                <a:spcPct val="100000"/>
              </a:lnSpc>
              <a:spcBef>
                <a:spcPts val="0"/>
              </a:spcBef>
              <a:spcAft>
                <a:spcPts val="0"/>
              </a:spcAft>
              <a:buClr>
                <a:srgbClr val="000000"/>
              </a:buClr>
              <a:buSzPts val="1400"/>
              <a:buChar char="●"/>
            </a:pPr>
            <a:r>
              <a:t/>
            </a:r>
            <a:endParaRPr sz="1400">
              <a:solidFill>
                <a:srgbClr val="000000"/>
              </a:solidFill>
            </a:endParaRPr>
          </a:p>
          <a:p>
            <a:pPr indent="0" lvl="0" marL="0" marR="254000" rtl="0" algn="l">
              <a:lnSpc>
                <a:spcPct val="100000"/>
              </a:lnSpc>
              <a:spcBef>
                <a:spcPts val="0"/>
              </a:spcBef>
              <a:spcAft>
                <a:spcPts val="0"/>
              </a:spcAft>
              <a:buSzPts val="1300"/>
              <a:buNone/>
            </a:pPr>
            <a:r>
              <a:t/>
            </a:r>
            <a:endParaRPr sz="1400">
              <a:solidFill>
                <a:srgbClr val="000000"/>
              </a:solidFill>
            </a:endParaRPr>
          </a:p>
          <a:p>
            <a:pPr indent="0" lvl="0" marL="0" rtl="0" algn="l">
              <a:lnSpc>
                <a:spcPct val="100000"/>
              </a:lnSpc>
              <a:spcBef>
                <a:spcPts val="0"/>
              </a:spcBef>
              <a:spcAft>
                <a:spcPts val="1600"/>
              </a:spcAft>
              <a:buSzPts val="1300"/>
              <a:buNone/>
            </a:pPr>
            <a:r>
              <a:t/>
            </a:r>
            <a:endParaRPr sz="1400"/>
          </a:p>
        </p:txBody>
      </p:sp>
      <p:sp>
        <p:nvSpPr>
          <p:cNvPr id="263" name="Google Shape;263;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SW layer Cake</a:t>
            </a:r>
            <a:endParaRPr/>
          </a:p>
        </p:txBody>
      </p:sp>
      <p:sp>
        <p:nvSpPr>
          <p:cNvPr id="269" name="Google Shape;26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70" name="Google Shape;270;p38"/>
          <p:cNvPicPr preferRelativeResize="0"/>
          <p:nvPr/>
        </p:nvPicPr>
        <p:blipFill rotWithShape="1">
          <a:blip r:embed="rId3">
            <a:alphaModFix/>
          </a:blip>
          <a:srcRect b="0" l="0" r="0" t="0"/>
          <a:stretch/>
        </p:blipFill>
        <p:spPr>
          <a:xfrm>
            <a:off x="3329950" y="1640500"/>
            <a:ext cx="3711351"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Semantic Web - Ontologies</a:t>
            </a:r>
            <a:endParaRPr/>
          </a:p>
        </p:txBody>
      </p:sp>
      <p:sp>
        <p:nvSpPr>
          <p:cNvPr id="276" name="Google Shape;276;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77" name="Google Shape;277;p39"/>
          <p:cNvPicPr preferRelativeResize="0"/>
          <p:nvPr/>
        </p:nvPicPr>
        <p:blipFill rotWithShape="1">
          <a:blip r:embed="rId3">
            <a:alphaModFix/>
          </a:blip>
          <a:srcRect b="0" l="0" r="0" t="0"/>
          <a:stretch/>
        </p:blipFill>
        <p:spPr>
          <a:xfrm>
            <a:off x="1981200" y="1994825"/>
            <a:ext cx="4687054"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Components of Ontologies</a:t>
            </a:r>
            <a:endParaRPr/>
          </a:p>
        </p:txBody>
      </p:sp>
      <p:sp>
        <p:nvSpPr>
          <p:cNvPr id="283" name="Google Shape;283;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84" name="Google Shape;284;p40"/>
          <p:cNvPicPr preferRelativeResize="0"/>
          <p:nvPr/>
        </p:nvPicPr>
        <p:blipFill rotWithShape="1">
          <a:blip r:embed="rId3">
            <a:alphaModFix/>
          </a:blip>
          <a:srcRect b="0" l="0" r="0" t="0"/>
          <a:stretch/>
        </p:blipFill>
        <p:spPr>
          <a:xfrm>
            <a:off x="1764025" y="1903375"/>
            <a:ext cx="5422371" cy="2984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Web of Data</a:t>
            </a:r>
            <a:endParaRPr/>
          </a:p>
        </p:txBody>
      </p:sp>
      <p:sp>
        <p:nvSpPr>
          <p:cNvPr id="290" name="Google Shape;290;p4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lang="en" sz="1400">
                <a:solidFill>
                  <a:srgbClr val="000000"/>
                </a:solidFill>
              </a:rPr>
              <a:t>There are more and more data on the Web</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government data, health related data, general knowledge,</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company information, flight information, restaurants,...</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More and more applications rely on the availability of that data</a:t>
            </a:r>
            <a:endParaRPr sz="1400">
              <a:solidFill>
                <a:srgbClr val="000000"/>
              </a:solidFill>
            </a:endParaRPr>
          </a:p>
          <a:p>
            <a:pPr indent="0" lvl="0" marL="0" rtl="0" algn="l">
              <a:lnSpc>
                <a:spcPct val="115000"/>
              </a:lnSpc>
              <a:spcBef>
                <a:spcPts val="1600"/>
              </a:spcBef>
              <a:spcAft>
                <a:spcPts val="0"/>
              </a:spcAft>
              <a:buSzPts val="1300"/>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600"/>
              </a:spcBef>
              <a:spcAft>
                <a:spcPts val="1600"/>
              </a:spcAft>
              <a:buSzPts val="1300"/>
              <a:buNone/>
            </a:pPr>
            <a:r>
              <a:t/>
            </a:r>
            <a:endParaRPr/>
          </a:p>
        </p:txBody>
      </p:sp>
      <p:sp>
        <p:nvSpPr>
          <p:cNvPr id="291" name="Google Shape;291;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(1989) Web 1.0  (HTML, Hyperlink, Http ) 			</a:t>
            </a:r>
            <a:endParaRPr/>
          </a:p>
        </p:txBody>
      </p:sp>
      <p:sp>
        <p:nvSpPr>
          <p:cNvPr id="100" name="Google Shape;100;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200">
                <a:solidFill>
                  <a:srgbClr val="000000"/>
                </a:solidFill>
                <a:latin typeface="Georgia"/>
                <a:ea typeface="Georgia"/>
                <a:cs typeface="Georgia"/>
                <a:sym typeface="Georgia"/>
              </a:rPr>
              <a:t>The World Wide Web </a:t>
            </a:r>
            <a:r>
              <a:rPr lang="en" sz="1200" u="sng">
                <a:solidFill>
                  <a:schemeClr val="hlink"/>
                </a:solidFill>
                <a:latin typeface="Georgia"/>
                <a:ea typeface="Georgia"/>
                <a:cs typeface="Georgia"/>
                <a:sym typeface="Georgia"/>
                <a:hlinkClick r:id="rId3"/>
              </a:rPr>
              <a:t>begins</a:t>
            </a:r>
            <a:r>
              <a:rPr lang="en" sz="1200">
                <a:solidFill>
                  <a:srgbClr val="000000"/>
                </a:solidFill>
                <a:latin typeface="Georgia"/>
                <a:ea typeface="Georgia"/>
                <a:cs typeface="Georgia"/>
                <a:sym typeface="Georgia"/>
              </a:rPr>
              <a:t> as a CERN (European Organization for Nuclear Research) project called ENQUIRE, initiated by British scientist </a:t>
            </a:r>
            <a:r>
              <a:rPr lang="en" sz="1200" u="sng">
                <a:solidFill>
                  <a:schemeClr val="hlink"/>
                </a:solidFill>
                <a:latin typeface="Georgia"/>
                <a:ea typeface="Georgia"/>
                <a:cs typeface="Georgia"/>
                <a:sym typeface="Georgia"/>
                <a:hlinkClick r:id="rId4"/>
              </a:rPr>
              <a:t>Tim Berners-Lee</a:t>
            </a:r>
            <a:r>
              <a:rPr lang="en" sz="1200">
                <a:solidFill>
                  <a:srgbClr val="000000"/>
                </a:solidFill>
                <a:latin typeface="Georgia"/>
                <a:ea typeface="Georgia"/>
                <a:cs typeface="Georgia"/>
                <a:sym typeface="Georgia"/>
              </a:rPr>
              <a:t>. Other names </a:t>
            </a:r>
            <a:r>
              <a:rPr lang="en" sz="1200" u="sng">
                <a:solidFill>
                  <a:schemeClr val="hlink"/>
                </a:solidFill>
                <a:latin typeface="Georgia"/>
                <a:ea typeface="Georgia"/>
                <a:cs typeface="Georgia"/>
                <a:sym typeface="Georgia"/>
                <a:hlinkClick r:id="rId5"/>
              </a:rPr>
              <a:t>considered for the project</a:t>
            </a:r>
            <a:r>
              <a:rPr lang="en" sz="1200">
                <a:solidFill>
                  <a:srgbClr val="000000"/>
                </a:solidFill>
                <a:latin typeface="Georgia"/>
                <a:ea typeface="Georgia"/>
                <a:cs typeface="Georgia"/>
                <a:sym typeface="Georgia"/>
              </a:rPr>
              <a:t> include “The Information Mesh” and “The Mine of Information.”</a:t>
            </a:r>
            <a:endParaRPr sz="1200">
              <a:solidFill>
                <a:srgbClr val="000000"/>
              </a:solidFill>
              <a:latin typeface="Georgia"/>
              <a:ea typeface="Georgia"/>
              <a:cs typeface="Georgia"/>
              <a:sym typeface="Georgia"/>
            </a:endParaRPr>
          </a:p>
          <a:p>
            <a:pPr indent="0" lvl="0" marL="0" rtl="0" algn="l">
              <a:lnSpc>
                <a:spcPct val="115000"/>
              </a:lnSpc>
              <a:spcBef>
                <a:spcPts val="1600"/>
              </a:spcBef>
              <a:spcAft>
                <a:spcPts val="1600"/>
              </a:spcAft>
              <a:buSzPts val="1300"/>
              <a:buNone/>
            </a:pPr>
            <a:r>
              <a:t/>
            </a:r>
            <a:endParaRPr sz="1200">
              <a:solidFill>
                <a:srgbClr val="000000"/>
              </a:solidFill>
              <a:latin typeface="Georgia"/>
              <a:ea typeface="Georgia"/>
              <a:cs typeface="Georgia"/>
              <a:sym typeface="Georgia"/>
            </a:endParaRPr>
          </a:p>
        </p:txBody>
      </p:sp>
      <p:pic>
        <p:nvPicPr>
          <p:cNvPr id="101" name="Google Shape;101;p15"/>
          <p:cNvPicPr preferRelativeResize="0"/>
          <p:nvPr/>
        </p:nvPicPr>
        <p:blipFill rotWithShape="1">
          <a:blip r:embed="rId6">
            <a:alphaModFix/>
          </a:blip>
          <a:srcRect b="0" l="0" r="0" t="0"/>
          <a:stretch/>
        </p:blipFill>
        <p:spPr>
          <a:xfrm>
            <a:off x="4954725" y="2690450"/>
            <a:ext cx="2293075" cy="2051225"/>
          </a:xfrm>
          <a:prstGeom prst="rect">
            <a:avLst/>
          </a:prstGeom>
          <a:noFill/>
          <a:ln>
            <a:noFill/>
          </a:ln>
        </p:spPr>
      </p:pic>
      <p:sp>
        <p:nvSpPr>
          <p:cNvPr id="102" name="Google Shape;102;p15"/>
          <p:cNvSpPr txBox="1"/>
          <p:nvPr/>
        </p:nvSpPr>
        <p:spPr>
          <a:xfrm>
            <a:off x="599150" y="3625600"/>
            <a:ext cx="3888600" cy="759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000000"/>
                </a:solidFill>
                <a:latin typeface="Georgia"/>
                <a:ea typeface="Georgia"/>
                <a:cs typeface="Georgia"/>
                <a:sym typeface="Georgia"/>
              </a:rPr>
              <a:t>Reference</a:t>
            </a:r>
            <a:r>
              <a:rPr b="0" i="0" lang="en" sz="1400" u="none" cap="none" strike="noStrike">
                <a:solidFill>
                  <a:srgbClr val="000000"/>
                </a:solidFill>
                <a:latin typeface="Arial"/>
                <a:ea typeface="Arial"/>
                <a:cs typeface="Arial"/>
                <a:sym typeface="Arial"/>
              </a:rPr>
              <a:t>: </a:t>
            </a:r>
            <a:r>
              <a:rPr b="0" i="0" lang="en" sz="1400" u="sng" cap="none" strike="noStrike">
                <a:solidFill>
                  <a:schemeClr val="hlink"/>
                </a:solidFill>
                <a:latin typeface="Arial"/>
                <a:ea typeface="Arial"/>
                <a:cs typeface="Arial"/>
                <a:sym typeface="Arial"/>
                <a:hlinkClick r:id="rId7"/>
              </a:rPr>
              <a:t>https://www.w3.org/History/1989/proposal.html</a:t>
            </a:r>
            <a:endParaRPr b="0" i="0" sz="1400" u="none" cap="none" strike="noStrike">
              <a:solidFill>
                <a:srgbClr val="000000"/>
              </a:solidFill>
              <a:latin typeface="Arial"/>
              <a:ea typeface="Arial"/>
              <a:cs typeface="Arial"/>
              <a:sym typeface="Arial"/>
            </a:endParaRPr>
          </a:p>
        </p:txBody>
      </p:sp>
      <p:sp>
        <p:nvSpPr>
          <p:cNvPr id="103" name="Google Shape;103;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Web of Data: </a:t>
            </a: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rPr b="0" lang="en" sz="3300">
                <a:solidFill>
                  <a:srgbClr val="000000"/>
                </a:solidFill>
                <a:latin typeface="Arial"/>
                <a:ea typeface="Arial"/>
                <a:cs typeface="Arial"/>
                <a:sym typeface="Arial"/>
              </a:rPr>
              <a:t>But... data are often in isolation, “silos”</a:t>
            </a:r>
            <a:endParaRPr b="0" sz="330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2600"/>
              <a:buNone/>
            </a:pPr>
            <a:r>
              <a:t/>
            </a:r>
            <a:endParaRPr/>
          </a:p>
        </p:txBody>
      </p:sp>
      <p:sp>
        <p:nvSpPr>
          <p:cNvPr id="297" name="Google Shape;297;p4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
        <p:nvSpPr>
          <p:cNvPr id="298" name="Google Shape;298;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t/>
            </a:r>
            <a:endParaRPr/>
          </a:p>
        </p:txBody>
      </p:sp>
      <p:sp>
        <p:nvSpPr>
          <p:cNvPr id="304" name="Google Shape;304;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05" name="Google Shape;305;p43"/>
          <p:cNvPicPr preferRelativeResize="0"/>
          <p:nvPr/>
        </p:nvPicPr>
        <p:blipFill rotWithShape="1">
          <a:blip r:embed="rId3">
            <a:alphaModFix/>
          </a:blip>
          <a:srcRect b="0" l="0" r="0" t="0"/>
          <a:stretch/>
        </p:blipFill>
        <p:spPr>
          <a:xfrm>
            <a:off x="1714500" y="1988800"/>
            <a:ext cx="4965400" cy="2914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Imagine WWW with no hyperlink</a:t>
            </a:r>
            <a:endParaRPr/>
          </a:p>
        </p:txBody>
      </p:sp>
      <p:sp>
        <p:nvSpPr>
          <p:cNvPr id="311" name="Google Shape;311;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2" name="Google Shape;312;p44"/>
          <p:cNvPicPr preferRelativeResize="0"/>
          <p:nvPr/>
        </p:nvPicPr>
        <p:blipFill rotWithShape="1">
          <a:blip r:embed="rId3">
            <a:alphaModFix/>
          </a:blip>
          <a:srcRect b="0" l="0" r="0" t="0"/>
          <a:stretch/>
        </p:blipFill>
        <p:spPr>
          <a:xfrm>
            <a:off x="1760225" y="2011675"/>
            <a:ext cx="6164574" cy="2660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Web of Data (Linked Open Data Cloud)</a:t>
            </a:r>
            <a:endParaRPr/>
          </a:p>
        </p:txBody>
      </p:sp>
      <p:sp>
        <p:nvSpPr>
          <p:cNvPr id="318" name="Google Shape;318;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9" name="Google Shape;319;p45"/>
          <p:cNvPicPr preferRelativeResize="0"/>
          <p:nvPr/>
        </p:nvPicPr>
        <p:blipFill rotWithShape="1">
          <a:blip r:embed="rId3">
            <a:alphaModFix/>
          </a:blip>
          <a:srcRect b="0" l="0" r="0" t="0"/>
          <a:stretch/>
        </p:blipFill>
        <p:spPr>
          <a:xfrm>
            <a:off x="1417325" y="1949100"/>
            <a:ext cx="5783579" cy="298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Web Science</a:t>
            </a:r>
            <a:endParaRPr/>
          </a:p>
        </p:txBody>
      </p:sp>
      <p:sp>
        <p:nvSpPr>
          <p:cNvPr id="325" name="Google Shape;325;p4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100">
                <a:solidFill>
                  <a:srgbClr val="000000"/>
                </a:solidFill>
                <a:latin typeface="Arial"/>
                <a:ea typeface="Arial"/>
                <a:cs typeface="Arial"/>
                <a:sym typeface="Arial"/>
              </a:rPr>
              <a:t>“Web science represents a pretty big next step in the evolution of information. This kind of research likely to have a lot of influence on the next generation of researchers, scientists and, most importantly, the next generation of entrepreneurs who will build new companies from this.”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i="1" lang="en" sz="1100">
                <a:solidFill>
                  <a:srgbClr val="000000"/>
                </a:solidFill>
                <a:latin typeface="Arial"/>
                <a:ea typeface="Arial"/>
                <a:cs typeface="Arial"/>
                <a:sym typeface="Arial"/>
              </a:rPr>
              <a:t>Eric E. Schmidt, CEO Google</a:t>
            </a:r>
            <a:endParaRPr i="1"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lang="en" sz="1100">
                <a:solidFill>
                  <a:srgbClr val="000000"/>
                </a:solidFill>
                <a:latin typeface="Arial"/>
                <a:ea typeface="Arial"/>
                <a:cs typeface="Arial"/>
                <a:sym typeface="Arial"/>
              </a:rPr>
              <a:t>“Web science research is a prerequisite to designing and building the kinds of complex, human-oriented systems that we are after in services science.” </a:t>
            </a:r>
            <a:endParaRPr sz="1100">
              <a:solidFill>
                <a:srgbClr val="000000"/>
              </a:solidFill>
              <a:latin typeface="Arial"/>
              <a:ea typeface="Arial"/>
              <a:cs typeface="Arial"/>
              <a:sym typeface="Arial"/>
            </a:endParaRPr>
          </a:p>
          <a:p>
            <a:pPr indent="0" lvl="0" marL="0" rtl="0" algn="l">
              <a:lnSpc>
                <a:spcPct val="115000"/>
              </a:lnSpc>
              <a:spcBef>
                <a:spcPts val="1600"/>
              </a:spcBef>
              <a:spcAft>
                <a:spcPts val="0"/>
              </a:spcAft>
              <a:buSzPts val="1300"/>
              <a:buNone/>
            </a:pPr>
            <a:r>
              <a:rPr i="1" lang="en" sz="1100">
                <a:solidFill>
                  <a:srgbClr val="000000"/>
                </a:solidFill>
                <a:latin typeface="Arial"/>
                <a:ea typeface="Arial"/>
                <a:cs typeface="Arial"/>
                <a:sym typeface="Arial"/>
              </a:rPr>
              <a:t>Irving Wladawsky-Berger, IBM</a:t>
            </a:r>
            <a:endParaRPr i="1" sz="1100">
              <a:solidFill>
                <a:srgbClr val="000000"/>
              </a:solidFill>
              <a:latin typeface="Arial"/>
              <a:ea typeface="Arial"/>
              <a:cs typeface="Arial"/>
              <a:sym typeface="Arial"/>
            </a:endParaRPr>
          </a:p>
          <a:p>
            <a:pPr indent="0" lvl="0" marL="0" rtl="0" algn="l">
              <a:lnSpc>
                <a:spcPct val="115000"/>
              </a:lnSpc>
              <a:spcBef>
                <a:spcPts val="1600"/>
              </a:spcBef>
              <a:spcAft>
                <a:spcPts val="1600"/>
              </a:spcAft>
              <a:buSzPts val="1300"/>
              <a:buNone/>
            </a:pPr>
            <a:r>
              <a:t/>
            </a:r>
            <a:endParaRPr/>
          </a:p>
        </p:txBody>
      </p:sp>
      <p:sp>
        <p:nvSpPr>
          <p:cNvPr id="326" name="Google Shape;326;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Evolution of the Web</a:t>
            </a:r>
            <a:endParaRPr/>
          </a:p>
        </p:txBody>
      </p:sp>
      <p:sp>
        <p:nvSpPr>
          <p:cNvPr id="332" name="Google Shape;332;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33" name="Google Shape;333;p47"/>
          <p:cNvPicPr preferRelativeResize="0"/>
          <p:nvPr/>
        </p:nvPicPr>
        <p:blipFill rotWithShape="1">
          <a:blip r:embed="rId3">
            <a:alphaModFix/>
          </a:blip>
          <a:srcRect b="0" l="0" r="0" t="0"/>
          <a:stretch/>
        </p:blipFill>
        <p:spPr>
          <a:xfrm>
            <a:off x="2413275" y="1949750"/>
            <a:ext cx="4698536" cy="2984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Web Science (multidisciplinary science)</a:t>
            </a:r>
            <a:endParaRPr/>
          </a:p>
        </p:txBody>
      </p:sp>
      <p:sp>
        <p:nvSpPr>
          <p:cNvPr id="339" name="Google Shape;339;p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40" name="Google Shape;340;p48"/>
          <p:cNvPicPr preferRelativeResize="0"/>
          <p:nvPr/>
        </p:nvPicPr>
        <p:blipFill rotWithShape="1">
          <a:blip r:embed="rId3">
            <a:alphaModFix/>
          </a:blip>
          <a:srcRect b="0" l="0" r="0" t="0"/>
          <a:stretch/>
        </p:blipFill>
        <p:spPr>
          <a:xfrm>
            <a:off x="1881075" y="2113925"/>
            <a:ext cx="5093724" cy="2758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600"/>
              <a:buNone/>
            </a:pPr>
            <a:r>
              <a:rPr lang="en"/>
              <a:t>The </a:t>
            </a:r>
            <a:r>
              <a:rPr lang="en" sz="1300">
                <a:solidFill>
                  <a:srgbClr val="222222"/>
                </a:solidFill>
                <a:latin typeface="Source Sans Pro"/>
                <a:ea typeface="Source Sans Pro"/>
                <a:cs typeface="Source Sans Pro"/>
                <a:sym typeface="Source Sans Pro"/>
              </a:rPr>
              <a:t> </a:t>
            </a:r>
            <a:r>
              <a:rPr lang="en"/>
              <a:t>goals </a:t>
            </a:r>
            <a:r>
              <a:rPr lang="en" sz="1300">
                <a:solidFill>
                  <a:srgbClr val="222222"/>
                </a:solidFill>
                <a:latin typeface="Source Sans Pro"/>
                <a:ea typeface="Source Sans Pro"/>
                <a:cs typeface="Source Sans Pro"/>
                <a:sym typeface="Source Sans Pro"/>
              </a:rPr>
              <a:t> </a:t>
            </a:r>
            <a:r>
              <a:rPr lang="en"/>
              <a:t>of</a:t>
            </a:r>
            <a:r>
              <a:rPr lang="en" sz="1300">
                <a:solidFill>
                  <a:srgbClr val="222222"/>
                </a:solidFill>
                <a:latin typeface="Source Sans Pro"/>
                <a:ea typeface="Source Sans Pro"/>
                <a:cs typeface="Source Sans Pro"/>
                <a:sym typeface="Source Sans Pro"/>
              </a:rPr>
              <a:t>  </a:t>
            </a:r>
            <a:r>
              <a:rPr lang="en"/>
              <a:t>Web</a:t>
            </a:r>
            <a:r>
              <a:rPr lang="en" sz="1300">
                <a:solidFill>
                  <a:srgbClr val="222222"/>
                </a:solidFill>
                <a:latin typeface="Source Sans Pro"/>
                <a:ea typeface="Source Sans Pro"/>
                <a:cs typeface="Source Sans Pro"/>
                <a:sym typeface="Source Sans Pro"/>
              </a:rPr>
              <a:t>  </a:t>
            </a:r>
            <a:r>
              <a:rPr lang="en"/>
              <a:t>Science</a:t>
            </a:r>
            <a:endParaRPr sz="1300">
              <a:solidFill>
                <a:srgbClr val="222222"/>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2600"/>
              <a:buNone/>
            </a:pPr>
            <a:r>
              <a:t/>
            </a:r>
            <a:endParaRPr sz="1300">
              <a:solidFill>
                <a:srgbClr val="222222"/>
              </a:solidFill>
              <a:latin typeface="Source Sans Pro"/>
              <a:ea typeface="Source Sans Pro"/>
              <a:cs typeface="Source Sans Pro"/>
              <a:sym typeface="Source Sans Pro"/>
            </a:endParaRPr>
          </a:p>
        </p:txBody>
      </p:sp>
      <p:sp>
        <p:nvSpPr>
          <p:cNvPr id="346" name="Google Shape;346;p4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42900" lvl="0" marL="68580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To understand the nature of  the Web </a:t>
            </a:r>
            <a:endParaRPr sz="1800">
              <a:solidFill>
                <a:srgbClr val="000000"/>
              </a:solidFill>
              <a:latin typeface="Arial"/>
              <a:ea typeface="Arial"/>
              <a:cs typeface="Arial"/>
              <a:sym typeface="Arial"/>
            </a:endParaRPr>
          </a:p>
          <a:p>
            <a:pPr indent="-342900" lvl="0" marL="68580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To engineer the future of the Web and providing infrastructure</a:t>
            </a:r>
            <a:endParaRPr sz="1800">
              <a:solidFill>
                <a:srgbClr val="000000"/>
              </a:solidFill>
              <a:latin typeface="Arial"/>
              <a:ea typeface="Arial"/>
              <a:cs typeface="Arial"/>
              <a:sym typeface="Arial"/>
            </a:endParaRPr>
          </a:p>
          <a:p>
            <a:pPr indent="-342900" lvl="0" marL="68580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the Web’s social benefit and social good</a:t>
            </a:r>
            <a:endParaRPr sz="1800">
              <a:solidFill>
                <a:srgbClr val="000000"/>
              </a:solidFill>
              <a:latin typeface="Arial"/>
              <a:ea typeface="Arial"/>
              <a:cs typeface="Arial"/>
              <a:sym typeface="Arial"/>
            </a:endParaRPr>
          </a:p>
          <a:p>
            <a:pPr indent="0" lvl="0" marL="0" rtl="0" algn="l">
              <a:lnSpc>
                <a:spcPct val="115000"/>
              </a:lnSpc>
              <a:spcBef>
                <a:spcPts val="0"/>
              </a:spcBef>
              <a:spcAft>
                <a:spcPts val="1600"/>
              </a:spcAft>
              <a:buSzPts val="1300"/>
              <a:buNone/>
            </a:pPr>
            <a:r>
              <a:t/>
            </a:r>
            <a:endParaRPr/>
          </a:p>
        </p:txBody>
      </p:sp>
      <p:sp>
        <p:nvSpPr>
          <p:cNvPr id="347" name="Google Shape;347;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(1994)  The Web consortium </a:t>
            </a:r>
            <a:endParaRPr/>
          </a:p>
        </p:txBody>
      </p:sp>
      <p:sp>
        <p:nvSpPr>
          <p:cNvPr id="109" name="Google Shape;109;p1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t>To regulate the Web, Sir Tim Berners-Lee founded the World Wide Web Consortium. W3C gives technical support and guidelines that aims to maximise consensus about the web content and to ensure high standards. </a:t>
            </a:r>
            <a:endParaRPr sz="1800"/>
          </a:p>
          <a:p>
            <a:pPr indent="0" lvl="0" marL="0" rtl="0" algn="l">
              <a:lnSpc>
                <a:spcPct val="115000"/>
              </a:lnSpc>
              <a:spcBef>
                <a:spcPts val="1600"/>
              </a:spcBef>
              <a:spcAft>
                <a:spcPts val="0"/>
              </a:spcAft>
              <a:buSzPts val="1300"/>
              <a:buNone/>
            </a:pPr>
            <a:r>
              <a:rPr lang="en" sz="1800" u="sng">
                <a:solidFill>
                  <a:schemeClr val="hlink"/>
                </a:solidFill>
                <a:hlinkClick r:id="rId3"/>
              </a:rPr>
              <a:t>https://www.w3.org/standards/</a:t>
            </a:r>
            <a:endParaRPr sz="1800"/>
          </a:p>
          <a:p>
            <a:pPr indent="0" lvl="0" marL="0" rtl="0" algn="l">
              <a:lnSpc>
                <a:spcPct val="115000"/>
              </a:lnSpc>
              <a:spcBef>
                <a:spcPts val="1600"/>
              </a:spcBef>
              <a:spcAft>
                <a:spcPts val="1600"/>
              </a:spcAft>
              <a:buSzPts val="1300"/>
              <a:buNone/>
            </a:pPr>
            <a:r>
              <a:t/>
            </a:r>
            <a:endParaRPr sz="1800"/>
          </a:p>
        </p:txBody>
      </p:sp>
      <p:pic>
        <p:nvPicPr>
          <p:cNvPr id="110" name="Google Shape;110;p16"/>
          <p:cNvPicPr preferRelativeResize="0"/>
          <p:nvPr/>
        </p:nvPicPr>
        <p:blipFill rotWithShape="1">
          <a:blip r:embed="rId4">
            <a:alphaModFix/>
          </a:blip>
          <a:srcRect b="0" l="0" r="0" t="0"/>
          <a:stretch/>
        </p:blipFill>
        <p:spPr>
          <a:xfrm>
            <a:off x="6979875" y="901350"/>
            <a:ext cx="1438275" cy="952500"/>
          </a:xfrm>
          <a:prstGeom prst="rect">
            <a:avLst/>
          </a:prstGeom>
          <a:noFill/>
          <a:ln>
            <a:noFill/>
          </a:ln>
        </p:spPr>
      </p:pic>
      <p:sp>
        <p:nvSpPr>
          <p:cNvPr id="111" name="Google Shape;111;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Yahoo (1994)</a:t>
            </a:r>
            <a:endParaRPr/>
          </a:p>
        </p:txBody>
      </p:sp>
      <p:pic>
        <p:nvPicPr>
          <p:cNvPr id="117" name="Google Shape;117;p17"/>
          <p:cNvPicPr preferRelativeResize="0"/>
          <p:nvPr/>
        </p:nvPicPr>
        <p:blipFill rotWithShape="1">
          <a:blip r:embed="rId3">
            <a:alphaModFix/>
          </a:blip>
          <a:srcRect b="0" l="0" r="0" t="0"/>
          <a:stretch/>
        </p:blipFill>
        <p:spPr>
          <a:xfrm>
            <a:off x="1526100" y="2023475"/>
            <a:ext cx="5290450" cy="2677125"/>
          </a:xfrm>
          <a:prstGeom prst="rect">
            <a:avLst/>
          </a:prstGeom>
          <a:noFill/>
          <a:ln>
            <a:noFill/>
          </a:ln>
        </p:spPr>
      </p:pic>
      <p:sp>
        <p:nvSpPr>
          <p:cNvPr id="118" name="Google Shape;118;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Amazon (1994)</a:t>
            </a:r>
            <a:endParaRPr/>
          </a:p>
        </p:txBody>
      </p:sp>
      <p:pic>
        <p:nvPicPr>
          <p:cNvPr id="124" name="Google Shape;124;p18"/>
          <p:cNvPicPr preferRelativeResize="0"/>
          <p:nvPr/>
        </p:nvPicPr>
        <p:blipFill rotWithShape="1">
          <a:blip r:embed="rId3">
            <a:alphaModFix/>
          </a:blip>
          <a:srcRect b="0" l="0" r="0" t="0"/>
          <a:stretch/>
        </p:blipFill>
        <p:spPr>
          <a:xfrm>
            <a:off x="2673275" y="2108000"/>
            <a:ext cx="3219450" cy="2295525"/>
          </a:xfrm>
          <a:prstGeom prst="rect">
            <a:avLst/>
          </a:prstGeom>
          <a:noFill/>
          <a:ln>
            <a:noFill/>
          </a:ln>
        </p:spPr>
      </p:pic>
      <p:sp>
        <p:nvSpPr>
          <p:cNvPr id="125" name="Google Shape;125;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Google (1996)</a:t>
            </a:r>
            <a:endParaRPr/>
          </a:p>
        </p:txBody>
      </p:sp>
      <p:pic>
        <p:nvPicPr>
          <p:cNvPr id="131" name="Google Shape;131;p19"/>
          <p:cNvPicPr preferRelativeResize="0"/>
          <p:nvPr/>
        </p:nvPicPr>
        <p:blipFill rotWithShape="1">
          <a:blip r:embed="rId3">
            <a:alphaModFix/>
          </a:blip>
          <a:srcRect b="0" l="0" r="0" t="0"/>
          <a:stretch/>
        </p:blipFill>
        <p:spPr>
          <a:xfrm>
            <a:off x="2602788" y="1945663"/>
            <a:ext cx="3667125" cy="2524125"/>
          </a:xfrm>
          <a:prstGeom prst="rect">
            <a:avLst/>
          </a:prstGeom>
          <a:noFill/>
          <a:ln>
            <a:noFill/>
          </a:ln>
        </p:spPr>
      </p:pic>
      <p:sp>
        <p:nvSpPr>
          <p:cNvPr id="132" name="Google Shape;132;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Key Layers of Web 1.0</a:t>
            </a:r>
            <a:endParaRPr/>
          </a:p>
        </p:txBody>
      </p:sp>
      <p:pic>
        <p:nvPicPr>
          <p:cNvPr id="138" name="Google Shape;138;p20"/>
          <p:cNvPicPr preferRelativeResize="0"/>
          <p:nvPr/>
        </p:nvPicPr>
        <p:blipFill rotWithShape="1">
          <a:blip r:embed="rId3">
            <a:alphaModFix/>
          </a:blip>
          <a:srcRect b="0" l="0" r="0" t="0"/>
          <a:stretch/>
        </p:blipFill>
        <p:spPr>
          <a:xfrm>
            <a:off x="4572000" y="1464125"/>
            <a:ext cx="4509174" cy="3526975"/>
          </a:xfrm>
          <a:prstGeom prst="rect">
            <a:avLst/>
          </a:prstGeom>
          <a:noFill/>
          <a:ln>
            <a:noFill/>
          </a:ln>
        </p:spPr>
      </p:pic>
      <p:sp>
        <p:nvSpPr>
          <p:cNvPr id="139" name="Google Shape;139;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The Traditional Web</a:t>
            </a:r>
            <a:endParaRPr/>
          </a:p>
        </p:txBody>
      </p:sp>
      <p:pic>
        <p:nvPicPr>
          <p:cNvPr id="145" name="Google Shape;145;p21"/>
          <p:cNvPicPr preferRelativeResize="0"/>
          <p:nvPr/>
        </p:nvPicPr>
        <p:blipFill rotWithShape="1">
          <a:blip r:embed="rId3">
            <a:alphaModFix/>
          </a:blip>
          <a:srcRect b="0" l="0" r="0" t="0"/>
          <a:stretch/>
        </p:blipFill>
        <p:spPr>
          <a:xfrm>
            <a:off x="929950" y="1920625"/>
            <a:ext cx="7287701" cy="2837400"/>
          </a:xfrm>
          <a:prstGeom prst="rect">
            <a:avLst/>
          </a:prstGeom>
          <a:noFill/>
          <a:ln>
            <a:noFill/>
          </a:ln>
        </p:spPr>
      </p:pic>
      <p:sp>
        <p:nvSpPr>
          <p:cNvPr id="146" name="Google Shape;146;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